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9" r:id="rId5"/>
    <p:sldId id="256" r:id="rId6"/>
    <p:sldId id="261" r:id="rId7"/>
    <p:sldId id="271" r:id="rId8"/>
    <p:sldId id="274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0" r:id="rId18"/>
    <p:sldId id="284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6" r:id="rId33"/>
    <p:sldId id="26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49B"/>
    <a:srgbClr val="FAB76E"/>
    <a:srgbClr val="E9974D"/>
    <a:srgbClr val="F4AC42"/>
    <a:srgbClr val="F5B88F"/>
    <a:srgbClr val="F7C171"/>
    <a:srgbClr val="F1C283"/>
    <a:srgbClr val="FDD191"/>
    <a:srgbClr val="FFE003"/>
    <a:srgbClr val="48D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Лист1!$A$163:$A$169</c:f>
              <c:strCache>
                <c:ptCount val="7"/>
                <c:pt idx="0">
                  <c:v>0,0%</c:v>
                </c:pt>
                <c:pt idx="1">
                  <c:v>1,0%</c:v>
                </c:pt>
                <c:pt idx="2">
                  <c:v>3,0%</c:v>
                </c:pt>
                <c:pt idx="3">
                  <c:v>5,0%</c:v>
                </c:pt>
                <c:pt idx="4">
                  <c:v>10,0%</c:v>
                </c:pt>
                <c:pt idx="5">
                  <c:v>20,0%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Лист1!$B$163:$B$169</c:f>
              <c:numCache>
                <c:formatCode>0.0%</c:formatCode>
                <c:ptCount val="7"/>
                <c:pt idx="0">
                  <c:v>7.0000000000000021E-2</c:v>
                </c:pt>
                <c:pt idx="1">
                  <c:v>3.0000000000000006E-2</c:v>
                </c:pt>
                <c:pt idx="2">
                  <c:v>1.0000000000000002E-2</c:v>
                </c:pt>
                <c:pt idx="3">
                  <c:v>2.0000000000000004E-2</c:v>
                </c:pt>
                <c:pt idx="4">
                  <c:v>2.0000000000000004E-2</c:v>
                </c:pt>
                <c:pt idx="5">
                  <c:v>1.0000000000000002E-2</c:v>
                </c:pt>
                <c:pt idx="6">
                  <c:v>0.84000000000000008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D0-4752-BAC2-D50854E56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36672"/>
        <c:axId val="81846656"/>
      </c:barChart>
      <c:catAx>
        <c:axId val="818366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ru-RU"/>
          </a:p>
        </c:txPr>
        <c:crossAx val="81846656"/>
        <c:crosses val="autoZero"/>
        <c:auto val="1"/>
        <c:lblAlgn val="ctr"/>
        <c:lblOffset val="100"/>
        <c:noMultiLvlLbl val="0"/>
      </c:catAx>
      <c:valAx>
        <c:axId val="81846656"/>
        <c:scaling>
          <c:orientation val="minMax"/>
        </c:scaling>
        <c:delete val="1"/>
        <c:axPos val="t"/>
        <c:majorGridlines/>
        <c:numFmt formatCode="0.0%" sourceLinked="1"/>
        <c:majorTickMark val="out"/>
        <c:minorTickMark val="none"/>
        <c:tickLblPos val="none"/>
        <c:crossAx val="818366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36657917760291E-2"/>
          <c:y val="0.10185185185185186"/>
          <c:w val="0.53888888888888931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6B-4C99-80AA-11385FCFB2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6B-4C99-80AA-11385FCFB227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6B-4C99-80AA-11385FCFB2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Лист1!$A$132:$A$134</c:f>
              <c:strCache>
                <c:ptCount val="3"/>
                <c:pt idx="0">
                  <c:v>дали понять со стороны должностного лица, что именно так следует сделать</c:v>
                </c:pt>
                <c:pt idx="1">
                  <c:v>приняли решение на основе опыта коллег из других организаций</c:v>
                </c:pt>
                <c:pt idx="2">
                  <c:v>так надежнее (спокойнее, вернее) со стороны интересов организации</c:v>
                </c:pt>
              </c:strCache>
            </c:strRef>
          </c:cat>
          <c:val>
            <c:numRef>
              <c:f>Лист1!$B$132:$B$134</c:f>
              <c:numCache>
                <c:formatCode>0.0%</c:formatCode>
                <c:ptCount val="3"/>
                <c:pt idx="0">
                  <c:v>0.32000000000000006</c:v>
                </c:pt>
                <c:pt idx="1">
                  <c:v>0.22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23-4D51-9ABF-2A27A604E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Лист1!$A$292:$A$296</c:f>
              <c:strCache>
                <c:ptCount val="5"/>
                <c:pt idx="0">
                  <c:v>сложное, противоречивое законодательство</c:v>
                </c:pt>
                <c:pt idx="1">
                  <c:v>сложившиеся традиции в обществе, особенности культуры, менталитета</c:v>
                </c:pt>
                <c:pt idx="2">
                  <c:v>алчность чиновников, должностных лиц</c:v>
                </c:pt>
                <c:pt idx="3">
                  <c:v>другое</c:v>
                </c:pt>
                <c:pt idx="4">
                  <c:v>не знаю, затрудняюсь ответить</c:v>
                </c:pt>
              </c:strCache>
            </c:strRef>
          </c:cat>
          <c:val>
            <c:numRef>
              <c:f>Лист1!$B$292:$B$296</c:f>
              <c:numCache>
                <c:formatCode>0.0%</c:formatCode>
                <c:ptCount val="5"/>
                <c:pt idx="0">
                  <c:v>0.15000000000000002</c:v>
                </c:pt>
                <c:pt idx="1">
                  <c:v>0.1</c:v>
                </c:pt>
                <c:pt idx="2">
                  <c:v>0.45</c:v>
                </c:pt>
                <c:pt idx="3">
                  <c:v>1.0000000000000002E-2</c:v>
                </c:pt>
                <c:pt idx="4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5E-46E0-BF85-3BE3CB13D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05504"/>
        <c:axId val="97607040"/>
      </c:barChart>
      <c:catAx>
        <c:axId val="97605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7607040"/>
        <c:crosses val="autoZero"/>
        <c:auto val="1"/>
        <c:lblAlgn val="ctr"/>
        <c:lblOffset val="100"/>
        <c:noMultiLvlLbl val="0"/>
      </c:catAx>
      <c:valAx>
        <c:axId val="97607040"/>
        <c:scaling>
          <c:orientation val="minMax"/>
        </c:scaling>
        <c:delete val="1"/>
        <c:axPos val="t"/>
        <c:majorGridlines/>
        <c:numFmt formatCode="0.0%" sourceLinked="1"/>
        <c:majorTickMark val="out"/>
        <c:minorTickMark val="none"/>
        <c:tickLblPos val="none"/>
        <c:crossAx val="976055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Лист1!$A$279:$A$284</c:f>
              <c:strCache>
                <c:ptCount val="6"/>
                <c:pt idx="0">
                  <c:v>Для обхода слишком сложных, обременительных для организаций (предприятий) требований законодательства или регулирующих органов;</c:v>
                </c:pt>
                <c:pt idx="1">
                  <c:v>Для ускорения получения необходимых документов, разрешений, лицензий, сертификатов и др.</c:v>
                </c:pt>
                <c:pt idx="2">
                  <c:v>Для обхода невыполнимых (противоречивых) требований законодательства или регулирующих органов;</c:v>
                </c:pt>
                <c:pt idx="3">
                  <c:v>Не для достижения определенных целей, просто платежей не удается избежать;</c:v>
                </c:pt>
                <c:pt idx="4">
                  <c:v>Не используют неформальные платежи</c:v>
                </c:pt>
                <c:pt idx="5">
                  <c:v>Не знаю, затрудняюсь ответить.</c:v>
                </c:pt>
              </c:strCache>
            </c:strRef>
          </c:cat>
          <c:val>
            <c:numRef>
              <c:f>Лист1!$B$279:$B$284</c:f>
              <c:numCache>
                <c:formatCode>0.0%</c:formatCode>
                <c:ptCount val="6"/>
                <c:pt idx="0">
                  <c:v>0.65000000000000013</c:v>
                </c:pt>
                <c:pt idx="1">
                  <c:v>6.0000000000000005E-2</c:v>
                </c:pt>
                <c:pt idx="2">
                  <c:v>4.0000000000000008E-2</c:v>
                </c:pt>
                <c:pt idx="3">
                  <c:v>1.0000000000000002E-2</c:v>
                </c:pt>
                <c:pt idx="4">
                  <c:v>0.12000000000000001</c:v>
                </c:pt>
                <c:pt idx="5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86-4C85-8F90-C81FE31B9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70272"/>
        <c:axId val="97671808"/>
      </c:barChart>
      <c:catAx>
        <c:axId val="976702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7671808"/>
        <c:crosses val="autoZero"/>
        <c:auto val="1"/>
        <c:lblAlgn val="ctr"/>
        <c:lblOffset val="100"/>
        <c:noMultiLvlLbl val="0"/>
      </c:catAx>
      <c:valAx>
        <c:axId val="97671808"/>
        <c:scaling>
          <c:orientation val="minMax"/>
        </c:scaling>
        <c:delete val="1"/>
        <c:axPos val="t"/>
        <c:majorGridlines/>
        <c:numFmt formatCode="0.0%" sourceLinked="1"/>
        <c:majorTickMark val="out"/>
        <c:minorTickMark val="none"/>
        <c:tickLblPos val="none"/>
        <c:crossAx val="976702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5089629753726"/>
          <c:y val="6.7355099573363192E-2"/>
          <c:w val="0.53888888888888919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0B-49F9-BEE7-D47C74B66351}"/>
              </c:ext>
            </c:extLst>
          </c:dPt>
          <c:dPt>
            <c:idx val="1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0B-49F9-BEE7-D47C74B66351}"/>
              </c:ext>
            </c:extLst>
          </c:dPt>
          <c:dPt>
            <c:idx val="2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0B-49F9-BEE7-D47C74B66351}"/>
              </c:ext>
            </c:extLst>
          </c:dPt>
          <c:dPt>
            <c:idx val="3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0B-49F9-BEE7-D47C74B66351}"/>
              </c:ext>
            </c:extLst>
          </c:dPt>
          <c:dPt>
            <c:idx val="4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0B-49F9-BEE7-D47C74B66351}"/>
              </c:ext>
            </c:extLst>
          </c:dPt>
          <c:dPt>
            <c:idx val="5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0B-49F9-BEE7-D47C74B66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Лист1!$A$275:$A$280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лет и старше</c:v>
                </c:pt>
              </c:strCache>
            </c:strRef>
          </c:cat>
          <c:val>
            <c:numRef>
              <c:f>Лист1!$C$275:$C$280</c:f>
              <c:numCache>
                <c:formatCode>0.0%</c:formatCode>
                <c:ptCount val="6"/>
                <c:pt idx="0">
                  <c:v>5.6666666666666664E-2</c:v>
                </c:pt>
                <c:pt idx="1">
                  <c:v>0.1466666666666667</c:v>
                </c:pt>
                <c:pt idx="2">
                  <c:v>0.22500000000000001</c:v>
                </c:pt>
                <c:pt idx="3">
                  <c:v>0.19333333333333336</c:v>
                </c:pt>
                <c:pt idx="4">
                  <c:v>0.14333333333333337</c:v>
                </c:pt>
                <c:pt idx="5">
                  <c:v>0.23500000000000001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90B-49F9-BEE7-D47C74B66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599478109085775"/>
          <c:y val="0.21422909256917258"/>
          <c:w val="0.17068364326799573"/>
          <c:h val="0.6212745954874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6657917760338E-2"/>
          <c:y val="5.5555555555555518E-2"/>
          <c:w val="0.53888888888888919"/>
          <c:h val="0.898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4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DB-47F2-B6F7-B0B6F8A67B6F}"/>
              </c:ext>
            </c:extLst>
          </c:dPt>
          <c:dPt>
            <c:idx val="1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DB-47F2-B6F7-B0B6F8A67B6F}"/>
              </c:ext>
            </c:extLst>
          </c:dPt>
          <c:dPt>
            <c:idx val="2"/>
            <c:bubble3D val="0"/>
            <c:spPr>
              <a:solidFill>
                <a:schemeClr val="accent2">
                  <a:tint val="83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DB-47F2-B6F7-B0B6F8A67B6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DB-47F2-B6F7-B0B6F8A67B6F}"/>
              </c:ext>
            </c:extLst>
          </c:dPt>
          <c:dPt>
            <c:idx val="4"/>
            <c:bubble3D val="0"/>
            <c:spPr>
              <a:solidFill>
                <a:schemeClr val="accent2">
                  <a:shade val="82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DB-47F2-B6F7-B0B6F8A67B6F}"/>
              </c:ext>
            </c:extLst>
          </c:dPt>
          <c:dPt>
            <c:idx val="5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DB-47F2-B6F7-B0B6F8A67B6F}"/>
              </c:ext>
            </c:extLst>
          </c:dPt>
          <c:dPt>
            <c:idx val="6"/>
            <c:bubble3D val="0"/>
            <c:spPr>
              <a:solidFill>
                <a:schemeClr val="accent2">
                  <a:shade val="4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DB-47F2-B6F7-B0B6F8A67B6F}"/>
              </c:ext>
            </c:extLst>
          </c:dPt>
          <c:dLbls>
            <c:dLbl>
              <c:idx val="0"/>
              <c:layout>
                <c:manualLayout>
                  <c:x val="9.1936882072850862E-2"/>
                  <c:y val="-0.12412640284477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DB-47F2-B6F7-B0B6F8A67B6F}"/>
                </c:ext>
              </c:extLst>
            </c:dLbl>
            <c:dLbl>
              <c:idx val="6"/>
              <c:layout>
                <c:manualLayout>
                  <c:x val="-8.3348154344058831E-2"/>
                  <c:y val="-0.14093917750410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DB-47F2-B6F7-B0B6F8A67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Лист1!$A$275:$A$281</c:f>
              <c:strCache>
                <c:ptCount val="7"/>
                <c:pt idx="0">
                  <c:v>Неполное среднее или ниже</c:v>
                </c:pt>
                <c:pt idx="1">
                  <c:v>Среднее общее (школа)</c:v>
                </c:pt>
                <c:pt idx="2">
                  <c:v>Начальное профессиональное (ПТУ, колледж, лицей и др.)</c:v>
                </c:pt>
                <c:pt idx="3">
                  <c:v>Среднее специальное (cсуз, техникум, медицинское училище и др.)</c:v>
                </c:pt>
                <c:pt idx="4">
                  <c:v>Незаконченное высшее (обучение в вузе без получения диплома)</c:v>
                </c:pt>
                <c:pt idx="5">
                  <c:v>Высшее (диплом специалиста, бакалавра, магистра и др.)</c:v>
                </c:pt>
                <c:pt idx="6">
                  <c:v>Аспирантура, учёная степень, звание</c:v>
                </c:pt>
              </c:strCache>
            </c:strRef>
          </c:cat>
          <c:val>
            <c:numRef>
              <c:f>Лист1!$C$275:$C$281</c:f>
              <c:numCache>
                <c:formatCode>0.0%</c:formatCode>
                <c:ptCount val="7"/>
                <c:pt idx="0">
                  <c:v>2.0000000000000004E-2</c:v>
                </c:pt>
                <c:pt idx="1">
                  <c:v>0.2433333333333334</c:v>
                </c:pt>
                <c:pt idx="2">
                  <c:v>4.0000000000000008E-2</c:v>
                </c:pt>
                <c:pt idx="3">
                  <c:v>0.45500000000000002</c:v>
                </c:pt>
                <c:pt idx="4">
                  <c:v>3.8333333333333337E-2</c:v>
                </c:pt>
                <c:pt idx="5">
                  <c:v>0.19666666666666666</c:v>
                </c:pt>
                <c:pt idx="6">
                  <c:v>6.666666666666668E-3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9DB-47F2-B6F7-B0B6F8A67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01497165118902"/>
          <c:y val="6.3053606302954701E-2"/>
          <c:w val="0.35193843190361185"/>
          <c:h val="0.92434460840423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Лист1!$B$342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Лист1!$A$343:$A$345</c:f>
              <c:strCache>
                <c:ptCount val="3"/>
                <c:pt idx="0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1">
                  <c:v> работа (получить нужную работу или обеспечить продвижение по службе)</c:v>
                </c:pt>
                <c:pt idx="2">
                  <c:v>получить услуги по ремонту, эксплуатации жилья у служб по эксплуатации (ДЭЗ и др.)</c:v>
                </c:pt>
              </c:strCache>
            </c:strRef>
          </c:cat>
          <c:val>
            <c:numRef>
              <c:f>Лист1!$B$343:$B$345</c:f>
              <c:numCache>
                <c:formatCode>###0.0%</c:formatCode>
                <c:ptCount val="3"/>
                <c:pt idx="0">
                  <c:v>0.14833333333333337</c:v>
                </c:pt>
                <c:pt idx="1">
                  <c:v>8.5000000000000006E-2</c:v>
                </c:pt>
                <c:pt idx="2">
                  <c:v>0.10666666666666669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3-4A2D-9D8F-D57CC8A402C2}"/>
            </c:ext>
          </c:extLst>
        </c:ser>
        <c:ser>
          <c:idx val="1"/>
          <c:order val="1"/>
          <c:tx>
            <c:strRef>
              <c:f>Лист1!$C$342</c:f>
              <c:strCache>
                <c:ptCount val="1"/>
                <c:pt idx="0">
                  <c:v>время от времени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Лист1!$A$343:$A$345</c:f>
              <c:strCache>
                <c:ptCount val="3"/>
                <c:pt idx="0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1">
                  <c:v> работа (получить нужную работу или обеспечить продвижение по службе)</c:v>
                </c:pt>
                <c:pt idx="2">
                  <c:v>получить услуги по ремонту, эксплуатации жилья у служб по эксплуатации (ДЭЗ и др.)</c:v>
                </c:pt>
              </c:strCache>
            </c:strRef>
          </c:cat>
          <c:val>
            <c:numRef>
              <c:f>Лист1!$C$343:$C$345</c:f>
              <c:numCache>
                <c:formatCode>###0.0%</c:formatCode>
                <c:ptCount val="3"/>
                <c:pt idx="0">
                  <c:v>8.3333333333333329E-2</c:v>
                </c:pt>
                <c:pt idx="1">
                  <c:v>6.666666666666668E-2</c:v>
                </c:pt>
                <c:pt idx="2">
                  <c:v>4.8333333333333346E-2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A3-4A2D-9D8F-D57CC8A402C2}"/>
            </c:ext>
          </c:extLst>
        </c:ser>
        <c:ser>
          <c:idx val="2"/>
          <c:order val="2"/>
          <c:tx>
            <c:strRef>
              <c:f>Лист1!$D$342</c:f>
              <c:strCache>
                <c:ptCount val="1"/>
                <c:pt idx="0">
                  <c:v>довольно часто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Лист1!$A$343:$A$345</c:f>
              <c:strCache>
                <c:ptCount val="3"/>
                <c:pt idx="0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1">
                  <c:v> работа (получить нужную работу или обеспечить продвижение по службе)</c:v>
                </c:pt>
                <c:pt idx="2">
                  <c:v>получить услуги по ремонту, эксплуатации жилья у служб по эксплуатации (ДЭЗ и др.)</c:v>
                </c:pt>
              </c:strCache>
            </c:strRef>
          </c:cat>
          <c:val>
            <c:numRef>
              <c:f>Лист1!$D$343:$D$345</c:f>
              <c:numCache>
                <c:formatCode>###0.0%</c:formatCode>
                <c:ptCount val="3"/>
                <c:pt idx="0">
                  <c:v>5.1666666666666673E-2</c:v>
                </c:pt>
                <c:pt idx="1">
                  <c:v>3.500000000000001E-2</c:v>
                </c:pt>
                <c:pt idx="2">
                  <c:v>3.500000000000001E-2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A3-4A2D-9D8F-D57CC8A402C2}"/>
            </c:ext>
          </c:extLst>
        </c:ser>
        <c:ser>
          <c:idx val="3"/>
          <c:order val="3"/>
          <c:tx>
            <c:strRef>
              <c:f>Лист1!$E$342</c:f>
              <c:strCache>
                <c:ptCount val="1"/>
                <c:pt idx="0">
                  <c:v>очень часто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520325203252036E-2"/>
                  <c:y val="-8.27178601413741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A3-4A2D-9D8F-D57CC8A402C2}"/>
                </c:ext>
              </c:extLst>
            </c:dLbl>
            <c:dLbl>
              <c:idx val="1"/>
              <c:layout>
                <c:manualLayout>
                  <c:x val="4.1192411924119272E-2"/>
                  <c:y val="-4.7267348652213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A3-4A2D-9D8F-D57CC8A402C2}"/>
                </c:ext>
              </c:extLst>
            </c:dLbl>
            <c:dLbl>
              <c:idx val="2"/>
              <c:layout>
                <c:manualLayout>
                  <c:x val="4.5528455284552842E-2"/>
                  <c:y val="-7.0901022978320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A3-4A2D-9D8F-D57CC8A402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Лист1!$A$343:$A$345</c:f>
              <c:strCache>
                <c:ptCount val="3"/>
                <c:pt idx="0">
                  <c:v>получение бесплатной медицинской помощи в поликлинике (анализы, прием у врача и др.), в больнице (серьезное лечение, операция и др.)</c:v>
                </c:pt>
                <c:pt idx="1">
                  <c:v> работа (получить нужную работу или обеспечить продвижение по службе)</c:v>
                </c:pt>
                <c:pt idx="2">
                  <c:v>получить услуги по ремонту, эксплуатации жилья у служб по эксплуатации (ДЭЗ и др.)</c:v>
                </c:pt>
              </c:strCache>
            </c:strRef>
          </c:cat>
          <c:val>
            <c:numRef>
              <c:f>Лист1!$E$343:$E$345</c:f>
              <c:numCache>
                <c:formatCode>###0.0%</c:formatCode>
                <c:ptCount val="3"/>
                <c:pt idx="0">
                  <c:v>4.3333333333333363E-2</c:v>
                </c:pt>
                <c:pt idx="1">
                  <c:v>3.8333333333333337E-2</c:v>
                </c:pt>
                <c:pt idx="2">
                  <c:v>3.500000000000001E-2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A3-4A2D-9D8F-D57CC8A402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441280"/>
        <c:axId val="99447168"/>
      </c:barChart>
      <c:catAx>
        <c:axId val="9944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447168"/>
        <c:crosses val="autoZero"/>
        <c:auto val="1"/>
        <c:lblAlgn val="ctr"/>
        <c:lblOffset val="100"/>
        <c:noMultiLvlLbl val="0"/>
      </c:catAx>
      <c:valAx>
        <c:axId val="99447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9944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Лист1!$B$240</c:f>
              <c:strCache>
                <c:ptCount val="1"/>
                <c:pt idx="0">
                  <c:v>абсолютно честные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средства массовой информации</c:v>
                </c:pt>
                <c:pt idx="1">
                  <c:v>коммунальные службы</c:v>
                </c:pt>
                <c:pt idx="2">
                  <c:v>политические партии</c:v>
                </c:pt>
                <c:pt idx="3">
                  <c:v>власти вашего города, района, поселка, села</c:v>
                </c:pt>
                <c:pt idx="4">
                  <c:v>служба безопасности дорожного движения </c:v>
                </c:pt>
              </c:strCache>
            </c:strRef>
          </c:cat>
          <c:val>
            <c:numRef>
              <c:f>Лист1!$B$241:$B$245</c:f>
              <c:numCache>
                <c:formatCode>###0.0%</c:formatCode>
                <c:ptCount val="5"/>
                <c:pt idx="0">
                  <c:v>0.12666666666666668</c:v>
                </c:pt>
                <c:pt idx="1">
                  <c:v>0.12666666666666668</c:v>
                </c:pt>
                <c:pt idx="2">
                  <c:v>8.5000000000000006E-2</c:v>
                </c:pt>
                <c:pt idx="3">
                  <c:v>0.11833333333333336</c:v>
                </c:pt>
                <c:pt idx="4">
                  <c:v>0.14500000000000002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4E-46A8-AA4E-398A7CC42120}"/>
            </c:ext>
          </c:extLst>
        </c:ser>
        <c:ser>
          <c:idx val="1"/>
          <c:order val="1"/>
          <c:tx>
            <c:strRef>
              <c:f>Лист1!$C$240</c:f>
              <c:strCache>
                <c:ptCount val="1"/>
                <c:pt idx="0">
                  <c:v>довольно честные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средства массовой информации</c:v>
                </c:pt>
                <c:pt idx="1">
                  <c:v>коммунальные службы</c:v>
                </c:pt>
                <c:pt idx="2">
                  <c:v>политические партии</c:v>
                </c:pt>
                <c:pt idx="3">
                  <c:v>власти вашего города, района, поселка, села</c:v>
                </c:pt>
                <c:pt idx="4">
                  <c:v>служба безопасности дорожного движения </c:v>
                </c:pt>
              </c:strCache>
            </c:strRef>
          </c:cat>
          <c:val>
            <c:numRef>
              <c:f>Лист1!$C$241:$C$245</c:f>
              <c:numCache>
                <c:formatCode>###0.0%</c:formatCode>
                <c:ptCount val="5"/>
                <c:pt idx="0">
                  <c:v>0.21833333333333338</c:v>
                </c:pt>
                <c:pt idx="1">
                  <c:v>0.26500000000000001</c:v>
                </c:pt>
                <c:pt idx="2">
                  <c:v>0.17166666666666669</c:v>
                </c:pt>
                <c:pt idx="3">
                  <c:v>0.27333333333333326</c:v>
                </c:pt>
                <c:pt idx="4">
                  <c:v>0.22500000000000001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4E-46A8-AA4E-398A7CC42120}"/>
            </c:ext>
          </c:extLst>
        </c:ser>
        <c:ser>
          <c:idx val="2"/>
          <c:order val="2"/>
          <c:tx>
            <c:strRef>
              <c:f>Лист1!$D$240</c:f>
              <c:strCache>
                <c:ptCount val="1"/>
                <c:pt idx="0">
                  <c:v>довольно нечестные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средства массовой информации</c:v>
                </c:pt>
                <c:pt idx="1">
                  <c:v>коммунальные службы</c:v>
                </c:pt>
                <c:pt idx="2">
                  <c:v>политические партии</c:v>
                </c:pt>
                <c:pt idx="3">
                  <c:v>власти вашего города, района, поселка, села</c:v>
                </c:pt>
                <c:pt idx="4">
                  <c:v>служба безопасности дорожного движения </c:v>
                </c:pt>
              </c:strCache>
            </c:strRef>
          </c:cat>
          <c:val>
            <c:numRef>
              <c:f>Лист1!$D$241:$D$245</c:f>
              <c:numCache>
                <c:formatCode>###0.0%</c:formatCode>
                <c:ptCount val="5"/>
                <c:pt idx="0">
                  <c:v>0.19333333333333336</c:v>
                </c:pt>
                <c:pt idx="1">
                  <c:v>0.17666666666666669</c:v>
                </c:pt>
                <c:pt idx="2">
                  <c:v>0.17166666666666669</c:v>
                </c:pt>
                <c:pt idx="3">
                  <c:v>0.17166666666666669</c:v>
                </c:pt>
                <c:pt idx="4">
                  <c:v>0.17333333333333342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4E-46A8-AA4E-398A7CC42120}"/>
            </c:ext>
          </c:extLst>
        </c:ser>
        <c:ser>
          <c:idx val="3"/>
          <c:order val="3"/>
          <c:tx>
            <c:strRef>
              <c:f>Лист1!$E$240</c:f>
              <c:strCache>
                <c:ptCount val="1"/>
                <c:pt idx="0">
                  <c:v>абсолютно нечестные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средства массовой информации</c:v>
                </c:pt>
                <c:pt idx="1">
                  <c:v>коммунальные службы</c:v>
                </c:pt>
                <c:pt idx="2">
                  <c:v>политические партии</c:v>
                </c:pt>
                <c:pt idx="3">
                  <c:v>власти вашего города, района, поселка, села</c:v>
                </c:pt>
                <c:pt idx="4">
                  <c:v>служба безопасности дорожного движения </c:v>
                </c:pt>
              </c:strCache>
            </c:strRef>
          </c:cat>
          <c:val>
            <c:numRef>
              <c:f>Лист1!$E$241:$E$245</c:f>
              <c:numCache>
                <c:formatCode>###0.0%</c:formatCode>
                <c:ptCount val="5"/>
                <c:pt idx="0">
                  <c:v>0.19333333333333336</c:v>
                </c:pt>
                <c:pt idx="1">
                  <c:v>0.19666666666666666</c:v>
                </c:pt>
                <c:pt idx="2">
                  <c:v>0.19666666666666666</c:v>
                </c:pt>
                <c:pt idx="3">
                  <c:v>0.19333333333333336</c:v>
                </c:pt>
                <c:pt idx="4">
                  <c:v>0.18833333333333338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4E-46A8-AA4E-398A7CC42120}"/>
            </c:ext>
          </c:extLst>
        </c:ser>
        <c:ser>
          <c:idx val="4"/>
          <c:order val="4"/>
          <c:tx>
            <c:strRef>
              <c:f>Лист1!$F$240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Лист1!$A$241:$A$245</c:f>
              <c:strCache>
                <c:ptCount val="5"/>
                <c:pt idx="0">
                  <c:v>средства массовой информации</c:v>
                </c:pt>
                <c:pt idx="1">
                  <c:v>коммунальные службы</c:v>
                </c:pt>
                <c:pt idx="2">
                  <c:v>политические партии</c:v>
                </c:pt>
                <c:pt idx="3">
                  <c:v>власти вашего города, района, поселка, села</c:v>
                </c:pt>
                <c:pt idx="4">
                  <c:v>служба безопасности дорожного движения </c:v>
                </c:pt>
              </c:strCache>
            </c:strRef>
          </c:cat>
          <c:val>
            <c:numRef>
              <c:f>Лист1!$F$241:$F$245</c:f>
              <c:numCache>
                <c:formatCode>###0.0%</c:formatCode>
                <c:ptCount val="5"/>
                <c:pt idx="0">
                  <c:v>0.26833333333333326</c:v>
                </c:pt>
                <c:pt idx="1">
                  <c:v>0.23500000000000001</c:v>
                </c:pt>
                <c:pt idx="2">
                  <c:v>0.37500000000000006</c:v>
                </c:pt>
                <c:pt idx="3">
                  <c:v>0.2433333333333334</c:v>
                </c:pt>
                <c:pt idx="4">
                  <c:v>0.26833333333333326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4E-46A8-AA4E-398A7CC421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115392"/>
        <c:axId val="99116928"/>
      </c:barChart>
      <c:catAx>
        <c:axId val="9911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99116928"/>
        <c:crosses val="autoZero"/>
        <c:auto val="1"/>
        <c:lblAlgn val="ctr"/>
        <c:lblOffset val="100"/>
        <c:noMultiLvlLbl val="0"/>
      </c:catAx>
      <c:valAx>
        <c:axId val="99116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991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Лист1!$A$28:$A$33</c:f>
              <c:strCache>
                <c:ptCount val="6"/>
                <c:pt idx="0">
                  <c:v>не более 10 дней назад</c:v>
                </c:pt>
                <c:pt idx="1">
                  <c:v>от 10 дней до1 месяца</c:v>
                </c:pt>
                <c:pt idx="2">
                  <c:v>от 1 месяца до полугода</c:v>
                </c:pt>
                <c:pt idx="3">
                  <c:v>от полугода до 1 года</c:v>
                </c:pt>
                <c:pt idx="4">
                  <c:v>от 1 до 2 лет</c:v>
                </c:pt>
                <c:pt idx="5">
                  <c:v>более 2 лет назад</c:v>
                </c:pt>
              </c:strCache>
            </c:strRef>
          </c:cat>
          <c:val>
            <c:numRef>
              <c:f>Лист1!$B$28:$B$33</c:f>
              <c:numCache>
                <c:formatCode>###0.0%</c:formatCode>
                <c:ptCount val="6"/>
                <c:pt idx="0">
                  <c:v>0.19819819819819823</c:v>
                </c:pt>
                <c:pt idx="1">
                  <c:v>0.20045045045045048</c:v>
                </c:pt>
                <c:pt idx="2">
                  <c:v>0.2927927927927928</c:v>
                </c:pt>
                <c:pt idx="3">
                  <c:v>0.16666666666666663</c:v>
                </c:pt>
                <c:pt idx="4">
                  <c:v>8.3333333333333329E-2</c:v>
                </c:pt>
                <c:pt idx="5">
                  <c:v>5.855855855855855E-2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9-424D-A494-ADB4F535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04128"/>
        <c:axId val="99505664"/>
      </c:barChart>
      <c:catAx>
        <c:axId val="995041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ru-RU"/>
          </a:p>
        </c:txPr>
        <c:crossAx val="99505664"/>
        <c:crosses val="autoZero"/>
        <c:auto val="1"/>
        <c:lblAlgn val="ctr"/>
        <c:lblOffset val="100"/>
        <c:noMultiLvlLbl val="0"/>
      </c:catAx>
      <c:valAx>
        <c:axId val="99505664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99504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17-4A85-83AB-5C08E12615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8C-4ADE-A269-659B968F9DB8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17-4A85-83AB-5C08E1261554}"/>
              </c:ext>
            </c:extLst>
          </c:dPt>
          <c:dLbls>
            <c:dLbl>
              <c:idx val="0"/>
              <c:layout>
                <c:manualLayout>
                  <c:x val="6.0606274898691727E-2"/>
                  <c:y val="6.55596806875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17-4A85-83AB-5C08E1261554}"/>
                </c:ext>
              </c:extLst>
            </c:dLbl>
            <c:dLbl>
              <c:idx val="2"/>
              <c:layout>
                <c:manualLayout>
                  <c:x val="-9.2617217471670538E-2"/>
                  <c:y val="2.940013327349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17-4A85-83AB-5C08E1261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Лист1!$A$48:$A$50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Лист1!$B$48:$B$50</c:f>
              <c:numCache>
                <c:formatCode>###0.0%</c:formatCode>
                <c:ptCount val="3"/>
                <c:pt idx="0">
                  <c:v>0.10135135135135136</c:v>
                </c:pt>
                <c:pt idx="1">
                  <c:v>0.82207207207207211</c:v>
                </c:pt>
                <c:pt idx="2">
                  <c:v>7.6576576576576572E-2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17-4A85-83AB-5C08E1261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известно, постоянно слежу за этим</c:v>
                </c:pt>
                <c:pt idx="1">
                  <c:v>известно, но специально не слежу за этим</c:v>
                </c:pt>
                <c:pt idx="2">
                  <c:v>что-то слышал (слышала), но ничего определенного припомнить не могу</c:v>
                </c:pt>
                <c:pt idx="3">
                  <c:v>ничего не знаю об этом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8.0000000000000016E-2</c:v>
                </c:pt>
                <c:pt idx="1">
                  <c:v>0.18700000000000003</c:v>
                </c:pt>
                <c:pt idx="2">
                  <c:v>0.17800000000000002</c:v>
                </c:pt>
                <c:pt idx="3">
                  <c:v>0.50700000000000001</c:v>
                </c:pt>
                <c:pt idx="4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F1-46E8-A4B9-D227C372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21056"/>
        <c:axId val="99822592"/>
      </c:barChart>
      <c:catAx>
        <c:axId val="9982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9822592"/>
        <c:crosses val="autoZero"/>
        <c:auto val="1"/>
        <c:lblAlgn val="ctr"/>
        <c:lblOffset val="100"/>
        <c:noMultiLvlLbl val="0"/>
      </c:catAx>
      <c:valAx>
        <c:axId val="99822592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998210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Лист1!$A$149:$A$154</c:f>
              <c:strCache>
                <c:ptCount val="6"/>
                <c:pt idx="0">
                  <c:v>от 3000 до 10000 рублей</c:v>
                </c:pt>
                <c:pt idx="1">
                  <c:v>от 10000 до 25000 рублей</c:v>
                </c:pt>
                <c:pt idx="2">
                  <c:v>от 25000 до 150000 рублей</c:v>
                </c:pt>
                <c:pt idx="3">
                  <c:v>от 150000 до 500000 рублей</c:v>
                </c:pt>
                <c:pt idx="4">
                  <c:v>от 500000 до 1 млн. рублей</c:v>
                </c:pt>
                <c:pt idx="5">
                  <c:v>Свыше 1 млн. рублей</c:v>
                </c:pt>
              </c:strCache>
            </c:strRef>
          </c:cat>
          <c:val>
            <c:numRef>
              <c:f>Лист1!$B$149:$B$154</c:f>
              <c:numCache>
                <c:formatCode>0.0%</c:formatCode>
                <c:ptCount val="6"/>
                <c:pt idx="0">
                  <c:v>0.63000000000000012</c:v>
                </c:pt>
                <c:pt idx="1">
                  <c:v>8.0000000000000016E-2</c:v>
                </c:pt>
                <c:pt idx="2">
                  <c:v>0.22</c:v>
                </c:pt>
                <c:pt idx="3">
                  <c:v>4.0000000000000008E-2</c:v>
                </c:pt>
                <c:pt idx="4">
                  <c:v>1.0000000000000002E-2</c:v>
                </c:pt>
                <c:pt idx="5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B-4EAD-9D66-990A08CEA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39296"/>
        <c:axId val="92440832"/>
      </c:barChart>
      <c:catAx>
        <c:axId val="924392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2440832"/>
        <c:crosses val="autoZero"/>
        <c:auto val="1"/>
        <c:lblAlgn val="ctr"/>
        <c:lblOffset val="100"/>
        <c:noMultiLvlLbl val="0"/>
      </c:catAx>
      <c:valAx>
        <c:axId val="92440832"/>
        <c:scaling>
          <c:orientation val="minMax"/>
        </c:scaling>
        <c:delete val="1"/>
        <c:axPos val="t"/>
        <c:majorGridlines/>
        <c:numFmt formatCode="0.0%" sourceLinked="1"/>
        <c:majorTickMark val="out"/>
        <c:minorTickMark val="none"/>
        <c:tickLblPos val="none"/>
        <c:crossAx val="92439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Лист1!$A$15:$A$19</c:f>
              <c:strCache>
                <c:ptCount val="5"/>
                <c:pt idx="0">
                  <c:v>делают все возможное</c:v>
                </c:pt>
                <c:pt idx="1">
                  <c:v>делают много</c:v>
                </c:pt>
                <c:pt idx="2">
                  <c:v>делают мало</c:v>
                </c:pt>
                <c:pt idx="3">
                  <c:v>ничего не делают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Лист1!$B$15:$B$19</c:f>
              <c:numCache>
                <c:formatCode>###0.0%</c:formatCode>
                <c:ptCount val="5"/>
                <c:pt idx="0">
                  <c:v>0.16287215411558667</c:v>
                </c:pt>
                <c:pt idx="1">
                  <c:v>0.13485113835376533</c:v>
                </c:pt>
                <c:pt idx="2">
                  <c:v>0.34325744308231171</c:v>
                </c:pt>
                <c:pt idx="3">
                  <c:v>0.21891418563922949</c:v>
                </c:pt>
                <c:pt idx="4">
                  <c:v>0.14010507880910683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9-48F1-B317-04FAA2D48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56448"/>
        <c:axId val="100058240"/>
      </c:barChart>
      <c:catAx>
        <c:axId val="100056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00058240"/>
        <c:crosses val="autoZero"/>
        <c:auto val="1"/>
        <c:lblAlgn val="ctr"/>
        <c:lblOffset val="100"/>
        <c:noMultiLvlLbl val="0"/>
      </c:catAx>
      <c:valAx>
        <c:axId val="100058240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00564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40988626421723E-2"/>
          <c:y val="6.4814814814814908E-2"/>
          <c:w val="0.53888888888888953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89-4378-874D-255DCFA83849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89-4378-874D-255DCFA8384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89-4378-874D-255DCFA83849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89-4378-874D-255DCFA83849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89-4378-874D-255DCFA838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Лист1!$A$179:$A$183</c:f>
              <c:strCache>
                <c:ptCount val="5"/>
                <c:pt idx="0">
                  <c:v>руководство нашего региона хочет и может эффективно бороться с коррупцией</c:v>
                </c:pt>
                <c:pt idx="1">
                  <c:v>руководство нашего региона хочет, но не может эффективно бороться с коррупцией</c:v>
                </c:pt>
                <c:pt idx="2">
                  <c:v>руководство нашего региона может, но не хочет эффективно бороться с коррупцией</c:v>
                </c:pt>
                <c:pt idx="3">
                  <c:v>руководство нашего региона не хочет и не может эффективно бороться с коррупцией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Лист1!$B$179:$B$183</c:f>
              <c:numCache>
                <c:formatCode>###0.0%</c:formatCode>
                <c:ptCount val="5"/>
                <c:pt idx="0">
                  <c:v>0.24000000000000002</c:v>
                </c:pt>
                <c:pt idx="1">
                  <c:v>0.2966666666666668</c:v>
                </c:pt>
                <c:pt idx="2">
                  <c:v>0.17666666666666669</c:v>
                </c:pt>
                <c:pt idx="3">
                  <c:v>8.5000000000000006E-2</c:v>
                </c:pt>
                <c:pt idx="4">
                  <c:v>0.20166666666666663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9B-4A9C-BD16-7ED61C774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2921997225789"/>
          <c:y val="6.6117451930886501E-2"/>
          <c:w val="0.33537119254985087"/>
          <c:h val="0.89382338608325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Лист1!$B$256:$B$258</c:f>
              <c:strCache>
                <c:ptCount val="3"/>
                <c:pt idx="0">
                  <c:v>Получение бесплатной медицинской помощи в поликлинике</c:v>
                </c:pt>
                <c:pt idx="1">
                  <c:v>ВУЗ</c:v>
                </c:pt>
                <c:pt idx="2">
                  <c:v>Жилплощадь </c:v>
                </c:pt>
              </c:strCache>
            </c:strRef>
          </c:cat>
          <c:val>
            <c:numRef>
              <c:f>Лист1!$C$256:$C$258</c:f>
              <c:numCache>
                <c:formatCode>###0.0%</c:formatCode>
                <c:ptCount val="3"/>
                <c:pt idx="0">
                  <c:v>0.25490196078431376</c:v>
                </c:pt>
                <c:pt idx="1">
                  <c:v>0.11764705882352941</c:v>
                </c:pt>
                <c:pt idx="2">
                  <c:v>0.11764705882352941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D-4F98-B8E2-F8CDCE72A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38080"/>
        <c:axId val="100239616"/>
      </c:barChart>
      <c:catAx>
        <c:axId val="1002380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ru-RU"/>
          </a:p>
        </c:txPr>
        <c:crossAx val="100239616"/>
        <c:crosses val="autoZero"/>
        <c:auto val="1"/>
        <c:lblAlgn val="ctr"/>
        <c:lblOffset val="100"/>
        <c:noMultiLvlLbl val="0"/>
      </c:catAx>
      <c:valAx>
        <c:axId val="100239616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0238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959-42B1-92A4-61E44B430C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0B-459A-A38A-85722DC64C61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59-42B1-92A4-61E44B430C08}"/>
              </c:ext>
            </c:extLst>
          </c:dPt>
          <c:dLbls>
            <c:dLbl>
              <c:idx val="0"/>
              <c:layout>
                <c:manualLayout>
                  <c:x val="1.8941382327209123E-3"/>
                  <c:y val="1.330598791430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59-42B1-92A4-61E44B430C08}"/>
                </c:ext>
              </c:extLst>
            </c:dLbl>
            <c:dLbl>
              <c:idx val="2"/>
              <c:layout>
                <c:manualLayout>
                  <c:x val="-3.8520341207349082E-2"/>
                  <c:y val="2.184117682964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59-42B1-92A4-61E44B430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Лист1!$A$58:$A$60</c:f>
              <c:strCache>
                <c:ptCount val="3"/>
                <c:pt idx="0">
                  <c:v>да, мне приходилось попадать в такую ситуацию</c:v>
                </c:pt>
                <c:pt idx="1">
                  <c:v>нет, в такую ситуацию попадать не приходилось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Лист1!$B$58:$B$60</c:f>
              <c:numCache>
                <c:formatCode>###0.0%</c:formatCode>
                <c:ptCount val="3"/>
                <c:pt idx="0">
                  <c:v>9.1891891891891911E-2</c:v>
                </c:pt>
                <c:pt idx="1">
                  <c:v>0.83063063063063081</c:v>
                </c:pt>
                <c:pt idx="2">
                  <c:v>7.7477477477477491E-2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59-42B1-92A4-61E44B430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35-4711-8E39-2FA5F89239BF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35-4711-8E39-2FA5F89239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Лист1!$A$94:$A$95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Лист1!$B$94:$B$95</c:f>
              <c:numCache>
                <c:formatCode>###0.0%</c:formatCode>
                <c:ptCount val="2"/>
                <c:pt idx="0">
                  <c:v>0.37500000000000006</c:v>
                </c:pt>
                <c:pt idx="1">
                  <c:v>0.62500000000000011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60-46AD-9CF0-05D31E366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12456641519028"/>
          <c:y val="0.38663103763613255"/>
          <c:w val="0.10147148506320137"/>
          <c:h val="0.2146710846664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521062992126025"/>
          <c:y val="8.8920187793427224E-2"/>
          <c:w val="0.63669225721784872"/>
          <c:h val="0.835962441314553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Лист1!$A$82:$A$87</c:f>
              <c:strCache>
                <c:ptCount val="6"/>
                <c:pt idx="0">
                  <c:v>не более 10 дней назад</c:v>
                </c:pt>
                <c:pt idx="1">
                  <c:v>от 10 дней до 1 месяца</c:v>
                </c:pt>
                <c:pt idx="2">
                  <c:v>от 1 месяца до полугода</c:v>
                </c:pt>
                <c:pt idx="3">
                  <c:v>от полугода до 1 года</c:v>
                </c:pt>
                <c:pt idx="4">
                  <c:v>от 1 до 2 лет</c:v>
                </c:pt>
                <c:pt idx="5">
                  <c:v>более 2 лет назад</c:v>
                </c:pt>
              </c:strCache>
            </c:strRef>
          </c:cat>
          <c:val>
            <c:numRef>
              <c:f>Лист1!$B$82:$B$87</c:f>
              <c:numCache>
                <c:formatCode>###0.0%</c:formatCode>
                <c:ptCount val="6"/>
                <c:pt idx="0">
                  <c:v>1.9607843137254902E-2</c:v>
                </c:pt>
                <c:pt idx="1">
                  <c:v>7.8431372549019607E-2</c:v>
                </c:pt>
                <c:pt idx="2">
                  <c:v>0.23529411764705879</c:v>
                </c:pt>
                <c:pt idx="3">
                  <c:v>0.23529411764705879</c:v>
                </c:pt>
                <c:pt idx="4">
                  <c:v>0.11764705882352941</c:v>
                </c:pt>
                <c:pt idx="5">
                  <c:v>0.31372549019607848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5C-4021-86E3-D01BB9D44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21568"/>
        <c:axId val="101023104"/>
      </c:barChart>
      <c:catAx>
        <c:axId val="1010215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01023104"/>
        <c:crosses val="autoZero"/>
        <c:auto val="1"/>
        <c:lblAlgn val="ctr"/>
        <c:lblOffset val="100"/>
        <c:noMultiLvlLbl val="0"/>
      </c:catAx>
      <c:valAx>
        <c:axId val="101023104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1021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C2-4D81-B5F1-18CAE2A3CC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Лист1!$A$111:$A$118</c:f>
              <c:strCache>
                <c:ptCount val="8"/>
                <c:pt idx="0">
                  <c:v>для меня это слишком дорого</c:v>
                </c:pt>
                <c:pt idx="1">
                  <c:v>мне противно это делать</c:v>
                </c:pt>
                <c:pt idx="2">
                  <c:v>я не знаю, как это делается, неудобно</c:v>
                </c:pt>
                <c:pt idx="3">
                  <c:v>я принципиально не даю взяток, даже если все это делают</c:v>
                </c:pt>
                <c:pt idx="4">
                  <c:v>могу добиться своего и без взяток, другим путем</c:v>
                </c:pt>
                <c:pt idx="5">
                  <c:v>я боюсь, что меня поймают и накажут</c:v>
                </c:pt>
                <c:pt idx="6">
                  <c:v>другое</c:v>
                </c:pt>
                <c:pt idx="7">
                  <c:v>затрудняюсь ответить</c:v>
                </c:pt>
              </c:strCache>
            </c:strRef>
          </c:cat>
          <c:val>
            <c:numRef>
              <c:f>Лист1!$B$111:$B$118</c:f>
              <c:numCache>
                <c:formatCode>###0.0%</c:formatCode>
                <c:ptCount val="8"/>
                <c:pt idx="0">
                  <c:v>0.20833333333333343</c:v>
                </c:pt>
                <c:pt idx="1">
                  <c:v>0.14583333333333337</c:v>
                </c:pt>
                <c:pt idx="2">
                  <c:v>0.13541666666666669</c:v>
                </c:pt>
                <c:pt idx="3">
                  <c:v>0.2604166666666668</c:v>
                </c:pt>
                <c:pt idx="4">
                  <c:v>0.15625000000000003</c:v>
                </c:pt>
                <c:pt idx="5">
                  <c:v>5.2083333333333363E-2</c:v>
                </c:pt>
                <c:pt idx="6">
                  <c:v>2.0833333333333336E-2</c:v>
                </c:pt>
                <c:pt idx="7">
                  <c:v>2.0833333333333336E-2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2-4D81-B5F1-18CAE2A3C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47328"/>
        <c:axId val="105353216"/>
      </c:barChart>
      <c:catAx>
        <c:axId val="1053473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05353216"/>
        <c:crosses val="autoZero"/>
        <c:auto val="1"/>
        <c:lblAlgn val="ctr"/>
        <c:lblOffset val="100"/>
        <c:noMultiLvlLbl val="0"/>
      </c:catAx>
      <c:valAx>
        <c:axId val="105353216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5347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79877515310547E-2"/>
          <c:y val="4.6296296296296377E-2"/>
          <c:w val="0.53888888888888964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7A-443C-BBBA-E18416A91304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7A-443C-BBBA-E18416A91304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7A-443C-BBBA-E18416A91304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7A-443C-BBBA-E18416A9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Лист1!$A$125:$A$128</c:f>
              <c:strCache>
                <c:ptCount val="4"/>
                <c:pt idx="0">
                  <c:v>если только принудят (намекнут, создадут подобную ситуацию);</c:v>
                </c:pt>
                <c:pt idx="1">
                  <c:v>если известно заранее, что без взятки не обойтись</c:v>
                </c:pt>
                <c:pt idx="2">
                  <c:v>если требуется получение 100-процентного результата, так надежнее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Лист1!$B$125:$B$128</c:f>
              <c:numCache>
                <c:formatCode>###0.0%</c:formatCode>
                <c:ptCount val="4"/>
                <c:pt idx="0">
                  <c:v>0.2916666666666668</c:v>
                </c:pt>
                <c:pt idx="1">
                  <c:v>0.22916666666666663</c:v>
                </c:pt>
                <c:pt idx="2">
                  <c:v>0.19791666666666666</c:v>
                </c:pt>
                <c:pt idx="3">
                  <c:v>0.28125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B-4B74-9E60-93DCACED6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37599270048339"/>
          <c:y val="2.9090909090909091E-2"/>
          <c:w val="0.33457380059252295"/>
          <c:h val="0.93277213075638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Лист1!$A$147:$A$151</c:f>
              <c:strCache>
                <c:ptCount val="5"/>
                <c:pt idx="0">
                  <c:v>полностью ясна</c:v>
                </c:pt>
                <c:pt idx="1">
                  <c:v>практически ясна</c:v>
                </c:pt>
                <c:pt idx="2">
                  <c:v>не очень ясна</c:v>
                </c:pt>
                <c:pt idx="3">
                  <c:v>совсем не ясна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Лист1!$B$147:$B$151</c:f>
              <c:numCache>
                <c:formatCode>###0.0%</c:formatCode>
                <c:ptCount val="5"/>
                <c:pt idx="0">
                  <c:v>0.23958333333333343</c:v>
                </c:pt>
                <c:pt idx="1">
                  <c:v>0.14583333333333337</c:v>
                </c:pt>
                <c:pt idx="2">
                  <c:v>0.22916666666666663</c:v>
                </c:pt>
                <c:pt idx="3">
                  <c:v>0.13541666666666669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D-4478-A6CC-5BB46335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07168"/>
        <c:axId val="105608704"/>
      </c:barChart>
      <c:catAx>
        <c:axId val="10560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05608704"/>
        <c:crosses val="autoZero"/>
        <c:auto val="1"/>
        <c:lblAlgn val="ctr"/>
        <c:lblOffset val="100"/>
        <c:noMultiLvlLbl val="0"/>
      </c:catAx>
      <c:valAx>
        <c:axId val="105608704"/>
        <c:scaling>
          <c:orientation val="minMax"/>
        </c:scaling>
        <c:delete val="1"/>
        <c:axPos val="l"/>
        <c:majorGridlines/>
        <c:numFmt formatCode="###0.0%" sourceLinked="1"/>
        <c:majorTickMark val="out"/>
        <c:minorTickMark val="none"/>
        <c:tickLblPos val="none"/>
        <c:crossAx val="10560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Лист1!$A$135:$A$142</c:f>
              <c:strCache>
                <c:ptCount val="8"/>
                <c:pt idx="0">
                  <c:v>от 3000 до 5000 рублей</c:v>
                </c:pt>
                <c:pt idx="1">
                  <c:v>от 5000 до 15000 рублей</c:v>
                </c:pt>
                <c:pt idx="2">
                  <c:v>от 15000 до 30000 рублей</c:v>
                </c:pt>
                <c:pt idx="3">
                  <c:v>от 30000 до 50000 рублей</c:v>
                </c:pt>
                <c:pt idx="4">
                  <c:v>от 50000 до 100000 рублей</c:v>
                </c:pt>
                <c:pt idx="5">
                  <c:v>от 100000 до 200000 рублей</c:v>
                </c:pt>
                <c:pt idx="6">
                  <c:v>более 200000 рублей</c:v>
                </c:pt>
                <c:pt idx="7">
                  <c:v>нет, не знаю</c:v>
                </c:pt>
              </c:strCache>
            </c:strRef>
          </c:cat>
          <c:val>
            <c:numRef>
              <c:f>Лист1!$B$135:$B$142</c:f>
              <c:numCache>
                <c:formatCode>###0.0%</c:formatCode>
                <c:ptCount val="8"/>
                <c:pt idx="0">
                  <c:v>7.2916666666666685E-2</c:v>
                </c:pt>
                <c:pt idx="1">
                  <c:v>0.14583333333333337</c:v>
                </c:pt>
                <c:pt idx="2">
                  <c:v>8.3333333333333329E-2</c:v>
                </c:pt>
                <c:pt idx="3">
                  <c:v>0.11458333333333331</c:v>
                </c:pt>
                <c:pt idx="4">
                  <c:v>8.3333333333333329E-2</c:v>
                </c:pt>
                <c:pt idx="5">
                  <c:v>4.1666666666666664E-2</c:v>
                </c:pt>
                <c:pt idx="6">
                  <c:v>4.1666666666666664E-2</c:v>
                </c:pt>
                <c:pt idx="7">
                  <c:v>0.41666666666666685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82-4FD2-9CAF-0B2D9BC1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54144"/>
        <c:axId val="105655680"/>
      </c:barChart>
      <c:catAx>
        <c:axId val="1056541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05655680"/>
        <c:crosses val="autoZero"/>
        <c:auto val="1"/>
        <c:lblAlgn val="ctr"/>
        <c:lblOffset val="100"/>
        <c:noMultiLvlLbl val="0"/>
      </c:catAx>
      <c:valAx>
        <c:axId val="105655680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56541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E-4787-AA8C-62DA1280651B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E-4787-AA8C-62DA1280651B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5E-4787-AA8C-62DA1280651B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5E-4787-AA8C-62DA128065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Лист1!$A$225:$A$228</c:f>
              <c:strCache>
                <c:ptCount val="4"/>
                <c:pt idx="0">
                  <c:v>да, от федерального органа власти</c:v>
                </c:pt>
                <c:pt idx="1">
                  <c:v>да, от регионального органа власти</c:v>
                </c:pt>
                <c:pt idx="2">
                  <c:v>да, от муниципального органа власти</c:v>
                </c:pt>
                <c:pt idx="3">
                  <c:v>нет</c:v>
                </c:pt>
              </c:strCache>
            </c:strRef>
          </c:cat>
          <c:val>
            <c:numRef>
              <c:f>Лист1!$B$225:$B$228</c:f>
              <c:numCache>
                <c:formatCode>###0.0%</c:formatCode>
                <c:ptCount val="4"/>
                <c:pt idx="0">
                  <c:v>6.0000000000000005E-2</c:v>
                </c:pt>
                <c:pt idx="1">
                  <c:v>0.05</c:v>
                </c:pt>
                <c:pt idx="2">
                  <c:v>0.05</c:v>
                </c:pt>
                <c:pt idx="3">
                  <c:v>0.84000000000000008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57-41CA-8306-D0FAD3737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23476814985807"/>
          <c:y val="4.6403628027480832E-2"/>
          <c:w val="0.42145273507478265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Лист1!$A$171:$A$174</c:f>
              <c:strCache>
                <c:ptCount val="4"/>
                <c:pt idx="0">
                  <c:v>дают понять со стороны учреждения (должностного лица), что именно так следует сделать, заставляют давать взятки</c:v>
                </c:pt>
                <c:pt idx="1">
                  <c:v>заранее известно, что без взятки не обойтись, исходя из опыта родных, знакомых</c:v>
                </c:pt>
                <c:pt idx="2">
                  <c:v>в учреждении не настаивают на взятках, но их дают, поскольку так надежнее (спокойнее, вернее)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Лист1!$B$171:$B$174</c:f>
              <c:numCache>
                <c:formatCode>###0.0%</c:formatCode>
                <c:ptCount val="4"/>
                <c:pt idx="0">
                  <c:v>0.16500000000000001</c:v>
                </c:pt>
                <c:pt idx="1">
                  <c:v>0.16</c:v>
                </c:pt>
                <c:pt idx="2">
                  <c:v>0.19833333333333336</c:v>
                </c:pt>
                <c:pt idx="3">
                  <c:v>0.47666666666666685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1-4B12-9176-A09D022E3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84448"/>
        <c:axId val="105785984"/>
      </c:barChart>
      <c:catAx>
        <c:axId val="105784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ru-RU"/>
          </a:p>
        </c:txPr>
        <c:crossAx val="105785984"/>
        <c:crosses val="autoZero"/>
        <c:auto val="1"/>
        <c:lblAlgn val="ctr"/>
        <c:lblOffset val="100"/>
        <c:noMultiLvlLbl val="0"/>
      </c:catAx>
      <c:valAx>
        <c:axId val="105785984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5784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Лист1!$A$188:$A$192</c:f>
              <c:strCache>
                <c:ptCount val="5"/>
                <c:pt idx="0">
                  <c:v>осуждаю и тех, кто дает взятки, и тех, кто их берет</c:v>
                </c:pt>
                <c:pt idx="1">
                  <c:v>осуждаю тех, кто дает взятки; не осуждаю тех, кто их берет</c:v>
                </c:pt>
                <c:pt idx="2">
                  <c:v>не осуждаю тех, кто дает взятки; осуждаю тех, кто их берет</c:v>
                </c:pt>
                <c:pt idx="3">
                  <c:v>не осуждаю ни тех, кто дает взятки, ни тех, кто их берет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Лист1!$B$188:$B$192</c:f>
              <c:numCache>
                <c:formatCode>###0.0%</c:formatCode>
                <c:ptCount val="5"/>
                <c:pt idx="0">
                  <c:v>0.55666666666666653</c:v>
                </c:pt>
                <c:pt idx="1">
                  <c:v>6.1666666666666675E-2</c:v>
                </c:pt>
                <c:pt idx="2">
                  <c:v>0.11</c:v>
                </c:pt>
                <c:pt idx="3">
                  <c:v>0.17</c:v>
                </c:pt>
                <c:pt idx="4">
                  <c:v>0.10166666666666667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0B-4897-A79D-09F4FB7DC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01760"/>
        <c:axId val="105976576"/>
      </c:barChart>
      <c:catAx>
        <c:axId val="106101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105976576"/>
        <c:crosses val="autoZero"/>
        <c:auto val="1"/>
        <c:lblAlgn val="ctr"/>
        <c:lblOffset val="100"/>
        <c:noMultiLvlLbl val="0"/>
      </c:catAx>
      <c:valAx>
        <c:axId val="105976576"/>
        <c:scaling>
          <c:orientation val="minMax"/>
        </c:scaling>
        <c:delete val="1"/>
        <c:axPos val="t"/>
        <c:majorGridlines/>
        <c:numFmt formatCode="###0.0%" sourceLinked="1"/>
        <c:majorTickMark val="out"/>
        <c:minorTickMark val="none"/>
        <c:tickLblPos val="none"/>
        <c:crossAx val="106101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EB-4A0E-9B29-14888CE63E32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EB-4A0E-9B29-14888CE63E32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EB-4A0E-9B29-14888CE63E3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EB-4A0E-9B29-14888CE63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Лист1!$A$306:$A$309</c:f>
              <c:strCache>
                <c:ptCount val="4"/>
                <c:pt idx="0">
                  <c:v>местный (муниципальный)</c:v>
                </c:pt>
                <c:pt idx="1">
                  <c:v>региональный</c:v>
                </c:pt>
                <c:pt idx="2">
                  <c:v>федеральный</c:v>
                </c:pt>
                <c:pt idx="3">
                  <c:v>не знаю, затрудняюсь ответить</c:v>
                </c:pt>
              </c:strCache>
            </c:strRef>
          </c:cat>
          <c:val>
            <c:numRef>
              <c:f>Лист1!$B$306:$B$309</c:f>
              <c:numCache>
                <c:formatCode>0.0%</c:formatCode>
                <c:ptCount val="4"/>
                <c:pt idx="0">
                  <c:v>0.13</c:v>
                </c:pt>
                <c:pt idx="1">
                  <c:v>8.0000000000000016E-2</c:v>
                </c:pt>
                <c:pt idx="2">
                  <c:v>0.5</c:v>
                </c:pt>
                <c:pt idx="3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D-44EC-8F73-89768388F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Лист1!$A$239:$A$242</c:f>
              <c:strCache>
                <c:ptCount val="4"/>
                <c:pt idx="0">
                  <c:v>известно, постоянно слежу за этим</c:v>
                </c:pt>
                <c:pt idx="1">
                  <c:v>известно, но специально за этим не слежу</c:v>
                </c:pt>
                <c:pt idx="2">
                  <c:v>что-то слышал (слышала), но ничего определенного назвать не могу</c:v>
                </c:pt>
                <c:pt idx="3">
                  <c:v>ничего об этом не знаю</c:v>
                </c:pt>
              </c:strCache>
            </c:strRef>
          </c:cat>
          <c:val>
            <c:numRef>
              <c:f>Лист1!$B$239:$B$242</c:f>
              <c:numCache>
                <c:formatCode>0.0%</c:formatCode>
                <c:ptCount val="4"/>
                <c:pt idx="0">
                  <c:v>0.05</c:v>
                </c:pt>
                <c:pt idx="1">
                  <c:v>0.21000000000000002</c:v>
                </c:pt>
                <c:pt idx="2">
                  <c:v>0.31000000000000005</c:v>
                </c:pt>
                <c:pt idx="3">
                  <c:v>0.43000000000000005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7-4427-8E9A-C359F8E0C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65600"/>
        <c:axId val="93471488"/>
      </c:barChart>
      <c:catAx>
        <c:axId val="934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3471488"/>
        <c:crosses val="autoZero"/>
        <c:auto val="1"/>
        <c:lblAlgn val="ctr"/>
        <c:lblOffset val="100"/>
        <c:noMultiLvlLbl val="0"/>
      </c:catAx>
      <c:valAx>
        <c:axId val="9347148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934656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Лист1!$A$253:$A$258</c:f>
              <c:strCache>
                <c:ptCount val="6"/>
                <c:pt idx="0">
                  <c:v>очень эффективны</c:v>
                </c:pt>
                <c:pt idx="1">
                  <c:v>скорее эффективны</c:v>
                </c:pt>
                <c:pt idx="2">
                  <c:v>скорее неэффективны</c:v>
                </c:pt>
                <c:pt idx="3">
                  <c:v>абсолютно неэффективны</c:v>
                </c:pt>
                <c:pt idx="4">
                  <c:v>ухудшают ситуацию (контрэффективны)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Лист1!$B$253:$B$258</c:f>
              <c:numCache>
                <c:formatCode>0.0%</c:formatCode>
                <c:ptCount val="6"/>
                <c:pt idx="0">
                  <c:v>7.5999999999999998E-2</c:v>
                </c:pt>
                <c:pt idx="1">
                  <c:v>0.1</c:v>
                </c:pt>
                <c:pt idx="2">
                  <c:v>0.27</c:v>
                </c:pt>
                <c:pt idx="3">
                  <c:v>0.2</c:v>
                </c:pt>
                <c:pt idx="4">
                  <c:v>0.1</c:v>
                </c:pt>
                <c:pt idx="5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8-40E9-91A2-CED72A02D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71584"/>
        <c:axId val="93973120"/>
      </c:barChart>
      <c:catAx>
        <c:axId val="9397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3973120"/>
        <c:crosses val="autoZero"/>
        <c:auto val="1"/>
        <c:lblAlgn val="ctr"/>
        <c:lblOffset val="100"/>
        <c:noMultiLvlLbl val="0"/>
      </c:catAx>
      <c:valAx>
        <c:axId val="9397312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93971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75546806649165E-2"/>
          <c:y val="7.407407407407407E-2"/>
          <c:w val="0.53888888888888919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44-4CDC-BBFB-2F8808558979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44-4CDC-BBFB-2F880855897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44-4CDC-BBFB-2F8808558979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44-4CDC-BBFB-2F8808558979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44-4CDC-BBFB-2F88085589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Лист1!$A$266:$A$270</c:f>
              <c:strCache>
                <c:ptCount val="5"/>
                <c:pt idx="0">
                  <c:v>руководство нашего региона хочет и может эффективно бороться с "деловой" коррупцией</c:v>
                </c:pt>
                <c:pt idx="1">
                  <c:v>руководство нашего региона хочет, но не может эффективно бороться с "деловой" коррупцией</c:v>
                </c:pt>
                <c:pt idx="2">
                  <c:v>руководство нашего региона может, но не хочет эффективно бороться с "деловой" коррупцией</c:v>
                </c:pt>
                <c:pt idx="3">
                  <c:v>руководство нашего региона не хочет и не может эффективно бороться с "деловой" коррупцией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Лист1!$B$266:$B$270</c:f>
              <c:numCache>
                <c:formatCode>0.0%</c:formatCode>
                <c:ptCount val="5"/>
                <c:pt idx="0">
                  <c:v>0.21000000000000002</c:v>
                </c:pt>
                <c:pt idx="1">
                  <c:v>0.32000000000000006</c:v>
                </c:pt>
                <c:pt idx="2">
                  <c:v>0.1</c:v>
                </c:pt>
                <c:pt idx="3">
                  <c:v>0.16</c:v>
                </c:pt>
                <c:pt idx="4">
                  <c:v>0.21000000000000002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4B-4C65-BF8E-5744390CA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72976731986136"/>
          <c:y val="7.0846904401559482E-2"/>
          <c:w val="0.29286949768458681"/>
          <c:h val="0.89816502883924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Лист1!$A$321:$A$323</c:f>
              <c:strCache>
                <c:ptCount val="3"/>
                <c:pt idx="0">
                  <c:v>Знаю из средств массовой информации (интернет, телевидение, радио, газеты и др.)</c:v>
                </c:pt>
                <c:pt idx="1">
                  <c:v>Знаю такие ситуации среди коллег по отрасли;</c:v>
                </c:pt>
                <c:pt idx="2">
                  <c:v>Нет, не знаю</c:v>
                </c:pt>
              </c:strCache>
            </c:strRef>
          </c:cat>
          <c:val>
            <c:numRef>
              <c:f>Лист1!$B$321:$B$323</c:f>
              <c:numCache>
                <c:formatCode>0.0%</c:formatCode>
                <c:ptCount val="3"/>
                <c:pt idx="0">
                  <c:v>0.7400000000000001</c:v>
                </c:pt>
                <c:pt idx="1">
                  <c:v>0.05</c:v>
                </c:pt>
                <c:pt idx="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F9-42DB-84A6-75B397545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44064"/>
        <c:axId val="96011392"/>
      </c:barChart>
      <c:catAx>
        <c:axId val="95944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96011392"/>
        <c:crosses val="autoZero"/>
        <c:auto val="1"/>
        <c:lblAlgn val="ctr"/>
        <c:lblOffset val="100"/>
        <c:noMultiLvlLbl val="0"/>
      </c:catAx>
      <c:valAx>
        <c:axId val="96011392"/>
        <c:scaling>
          <c:orientation val="minMax"/>
        </c:scaling>
        <c:delete val="1"/>
        <c:axPos val="t"/>
        <c:majorGridlines/>
        <c:numFmt formatCode="0.0%" sourceLinked="1"/>
        <c:majorTickMark val="out"/>
        <c:minorTickMark val="none"/>
        <c:tickLblPos val="none"/>
        <c:crossAx val="959440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6C-41F8-978E-311A3CE23439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C-41F8-978E-311A3CE23439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6C-41F8-978E-311A3CE23439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6C-41F8-978E-311A3CE2343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6C-41F8-978E-311A3CE23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Лист1!$A$336:$A$339</c:f>
              <c:strCache>
                <c:ptCount val="4"/>
                <c:pt idx="0">
                  <c:v>в результате организация (предприятие, фирма, бизнес) добилась решения вопроса без взятки</c:v>
                </c:pt>
                <c:pt idx="1">
                  <c:v>организация (предприятие, фирма, бизнес) ничего не добилась жалобой</c:v>
                </c:pt>
                <c:pt idx="2">
                  <c:v>у организации (предприятия, фирмы, бизнеса) из-за жалобы начались неприятности, она оказалось в сложной ситуации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Лист1!$B$336:$B$339</c:f>
              <c:numCache>
                <c:formatCode>0.0%</c:formatCode>
                <c:ptCount val="4"/>
                <c:pt idx="0">
                  <c:v>0.125</c:v>
                </c:pt>
                <c:pt idx="1">
                  <c:v>0.5</c:v>
                </c:pt>
                <c:pt idx="2">
                  <c:v>0.25</c:v>
                </c:pt>
                <c:pt idx="3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87-4E1C-9E0F-8B4DEE655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6E02F-C26D-4D2B-98BD-D4C519984590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7DDD8-0C44-4F8F-A493-C995C031E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5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D57AF4-9338-40FE-9A9B-9C6A36552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29F62F-39C6-4CDC-BE88-01DC1D36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EB1344-44EA-4033-A726-1CDBDA21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AE58-9029-42BD-8CFB-B2CEC8A36FCE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C95D59-2E1A-4E59-8653-08AC5B3D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830795-2E06-411A-8168-A60765C4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9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8E9D2-D4DC-4542-A979-89EA0CCA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AD98539-8DB5-4BD0-9580-D6BAF4E2C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E6B4C6-DB14-4B5F-9508-C99516B6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F83B-4870-4E8C-8372-BA94469724BC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4F1548-B936-421C-AF2A-6087A2D4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A69048-0422-4D64-8205-A77C3504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8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3EFE6CE-88D9-4437-B33B-A4805F7F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D2786B-AF8D-4C64-893D-905D894A8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22992B-93CB-4A38-99A6-7C0EED27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8E84B-E257-409D-96D7-E6F90E96B6B2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D25C81-474A-4179-AC17-DDFCE46B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D2F8EC-57E6-4F7E-A57E-19310094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7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60795-EA05-40A7-8D6D-34D72745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AA6FCA-C33F-435F-A7CF-8C0B28F6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FFC5A8-5663-4937-9254-DFDC2B38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3E7E-DCF7-4732-9E9B-3E57C21797A7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C9B6CE-6256-4177-9D97-4DA29F6B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E1C4B6-C0B7-4589-9B35-9E9F13A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8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D5CDEC-28AB-4053-854B-CF4DF2EE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02F8CE-00DB-4181-A362-31E0E95F2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30BB78-D515-4C79-9AB9-B44D6FBA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2F77-B4B5-40E1-824A-27446AD15F09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5C7146-6FE3-4B95-99C1-2506E8FB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A45210-CFD4-43BB-A7FB-B09E8863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14DC7-9FEF-43A3-AF25-4A73F0C4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E2E15B-ED47-45F3-ADDC-B3EFA709D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2A85CB1-4B5B-4B3F-8372-262EF0B9E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12142D-4110-4954-BA13-F1D042CE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CCCD-ABD9-4028-9909-F6C11374110E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B2801C-8D48-47F5-ACEF-0B4F05F3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2BDDFF-8C27-497C-BDBA-591870C7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DCF825-301F-4473-80DB-2CC673AD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93280D-C483-4BA1-8727-9A1AE3D26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093B30-3FB1-41A5-8F89-079FAB1DB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971F00E-B68B-488B-B796-56FFD2F43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D824D78-6096-4921-B76B-444B798E8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CD949C-860A-4CD8-BFF4-5DFA52AD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CCA2-6C90-4351-8047-11FABDAC26BA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782DB71-74AC-45E5-A9BD-83D3CA5E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CA3B198-3DB0-485F-918D-46B8199D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6DBEF8-FA22-41F9-B462-CF3A9504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1551CCF-5367-4B91-993D-7AABBF87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1ADE-133F-432A-BE06-85D65CF3FADF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50168E-E251-483C-BC90-4E0B9BEA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E61B37-A3A0-42A7-BD6B-8F4B7A9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7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2293FA8-5E34-4C05-9053-9173B811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D0AD-79AD-4D15-8FA5-0A5B5D2772B1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8486C5-58E8-48E2-B909-0515DEED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3AA277F-D7C6-41A9-B21D-A4B0091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07C10-1B3D-4242-A074-34F9A2CD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B67013-9496-4F70-B256-92414C46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6B8532-D35D-434E-A3A9-40A248DCF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5A394E-0E9D-4E51-9F47-62363BA3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337-8F47-4813-995A-CD1178F47AB5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B18A7B-BF5A-4C30-86D8-5503FA78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59B384-F011-4DCD-B5C2-5F58322C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41480-F57E-4544-B1D6-883AB38A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78C748-AF78-4432-B701-7017E5B40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AAFB5B-35EB-4E43-A373-78A79298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E0F150-5302-4F7B-A168-8DE44309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B9B-63C6-4A9D-9AB4-21B2CAE0F36F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F81FC3-BC19-46E9-AC85-26C70001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D6E0FE-D172-4390-89E3-3F61178E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0CEA56-9302-439F-B627-863CF0E9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369255-F6B9-4B38-8D57-52121DF07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43F5D6-4C8B-44A5-B7C7-673E3B382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370E0-D21A-486D-97C6-7A8DE4F0869B}" type="datetime1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9F8443-F6F1-4DB4-97BE-985A9E951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F49EDD-99EE-4E32-96C5-272C5632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EC9-C40D-4DB6-84D6-BC17636013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0.svg"/><Relationship Id="rId7" Type="http://schemas.openxmlformats.org/officeDocument/2006/relationships/chart" Target="../charts/chart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Чита с высоты птичьего полёта | Читать свежий выпуск газеты ЧО онлайн и  бесплатно — Читинское Обозр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 bwMode="auto">
          <a:xfrm>
            <a:off x="652233" y="-8681"/>
            <a:ext cx="11539768" cy="685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160509-199F-45D8-9406-BB9A1092CBD6}"/>
              </a:ext>
            </a:extLst>
          </p:cNvPr>
          <p:cNvSpPr txBox="1"/>
          <p:nvPr/>
        </p:nvSpPr>
        <p:spPr>
          <a:xfrm>
            <a:off x="789272" y="2250008"/>
            <a:ext cx="4838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99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Оценка уровня коррупции в  Забайкальском крае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8E67BA2-E02C-4625-AC16-29FB4576C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" y="-1329"/>
            <a:ext cx="652233" cy="68593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4BB7756-8971-4B8F-AE63-7EA5C6E89017}"/>
              </a:ext>
            </a:extLst>
          </p:cNvPr>
          <p:cNvSpPr txBox="1"/>
          <p:nvPr/>
        </p:nvSpPr>
        <p:spPr>
          <a:xfrm>
            <a:off x="761308" y="2224030"/>
            <a:ext cx="4277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Оценка уровня коррупции в Забайкальском крае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0F1C53-8BB0-43F7-AAD6-0C8F11AE723A}"/>
              </a:ext>
            </a:extLst>
          </p:cNvPr>
          <p:cNvSpPr txBox="1"/>
          <p:nvPr/>
        </p:nvSpPr>
        <p:spPr>
          <a:xfrm>
            <a:off x="766784" y="10072"/>
            <a:ext cx="75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Результаты социологического исследования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DD012A2-8A3A-40CA-ADD5-380968E34271}"/>
              </a:ext>
            </a:extLst>
          </p:cNvPr>
          <p:cNvSpPr txBox="1"/>
          <p:nvPr/>
        </p:nvSpPr>
        <p:spPr>
          <a:xfrm>
            <a:off x="761308" y="6263153"/>
            <a:ext cx="1102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Исследование проведено ООО </a:t>
            </a:r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ГЭПИЦентр-1»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 заказу Администрации Забайкальского края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Государственный контракт № 174-23 от 20 октября 2023  г.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768CDD1-B353-47A6-A4CB-CA594E9680FF}"/>
              </a:ext>
            </a:extLst>
          </p:cNvPr>
          <p:cNvSpPr txBox="1"/>
          <p:nvPr/>
        </p:nvSpPr>
        <p:spPr>
          <a:xfrm rot="5400000">
            <a:off x="11438512" y="5868817"/>
            <a:ext cx="119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ноябрь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2023  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96F35BD-81CE-40AE-99B9-878229D14334}"/>
              </a:ext>
            </a:extLst>
          </p:cNvPr>
          <p:cNvCxnSpPr>
            <a:cxnSpLocks/>
          </p:cNvCxnSpPr>
          <p:nvPr/>
        </p:nvCxnSpPr>
        <p:spPr>
          <a:xfrm>
            <a:off x="12021853" y="6555541"/>
            <a:ext cx="0" cy="1714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362B50D-8795-474D-B245-C6CAC2E33B05}"/>
              </a:ext>
            </a:extLst>
          </p:cNvPr>
          <p:cNvCxnSpPr>
            <a:cxnSpLocks/>
          </p:cNvCxnSpPr>
          <p:nvPr/>
        </p:nvCxnSpPr>
        <p:spPr>
          <a:xfrm>
            <a:off x="12009966" y="5265189"/>
            <a:ext cx="0" cy="17145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6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579090" y="3829299"/>
            <a:ext cx="11068357" cy="2173696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248265" y="341666"/>
            <a:ext cx="1081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Соотношение основных характеристик коррупции  в различных сферах государственного регулирования 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32895" y="4119619"/>
            <a:ext cx="10390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Проведенный опрос представителей бизнес-сообщества выявил, что основной формой коррупции в Забайкальском крае являются подарки: о том, что таким способом предприятия в их сфере бизнеса вынуждены оказывать влияние на действия (бездействие) должностных лиц, сообщили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участников исследования. Неформальные прямые и (или) скрытые платежи как практикуемый в их сфере бизнеса способ влияния на должностных лиц отметили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%, неформальные услуги имущественного характера –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,0%.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077178" y="3829298"/>
            <a:ext cx="570269" cy="21736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322941" y="4716090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276034"/>
            <a:ext cx="1130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«В какой форме организация (предприятие, фирма, бизнес)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Вашей отрасли, по размерам схожая с Вашей, вынуждена оказывать влияние на действия (бездействие) должностных лиц?»</a:t>
            </a:r>
          </a:p>
        </p:txBody>
      </p:sp>
      <p:pic>
        <p:nvPicPr>
          <p:cNvPr id="5122" name="Picture 2" descr="Соотношение">
            <a:extLst>
              <a:ext uri="{FF2B5EF4-FFF2-40B4-BE49-F238E27FC236}">
                <a16:creationId xmlns="" xmlns:a16="http://schemas.microsoft.com/office/drawing/2014/main" id="{EDBA39BB-15AA-42FA-86A7-5BECE035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9" y="272503"/>
            <a:ext cx="842931" cy="8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104EBAB-956F-4382-A9D5-EE177BCC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00936"/>
              </p:ext>
            </p:extLst>
          </p:nvPr>
        </p:nvGraphicFramePr>
        <p:xfrm>
          <a:off x="582600" y="2203655"/>
          <a:ext cx="11194574" cy="1413383"/>
        </p:xfrm>
        <a:graphic>
          <a:graphicData uri="http://schemas.openxmlformats.org/drawingml/2006/table">
            <a:tbl>
              <a:tblPr firstRow="1" firstCol="1" bandRow="1"/>
              <a:tblGrid>
                <a:gridCol w="4772101">
                  <a:extLst>
                    <a:ext uri="{9D8B030D-6E8A-4147-A177-3AD203B41FA5}">
                      <a16:colId xmlns="" xmlns:a16="http://schemas.microsoft.com/office/drawing/2014/main" val="1529846156"/>
                    </a:ext>
                  </a:extLst>
                </a:gridCol>
                <a:gridCol w="1069186">
                  <a:extLst>
                    <a:ext uri="{9D8B030D-6E8A-4147-A177-3AD203B41FA5}">
                      <a16:colId xmlns="" xmlns:a16="http://schemas.microsoft.com/office/drawing/2014/main" val="2256198594"/>
                    </a:ext>
                  </a:extLst>
                </a:gridCol>
                <a:gridCol w="892624">
                  <a:extLst>
                    <a:ext uri="{9D8B030D-6E8A-4147-A177-3AD203B41FA5}">
                      <a16:colId xmlns="" xmlns:a16="http://schemas.microsoft.com/office/drawing/2014/main" val="23327043"/>
                    </a:ext>
                  </a:extLst>
                </a:gridCol>
                <a:gridCol w="1071638">
                  <a:extLst>
                    <a:ext uri="{9D8B030D-6E8A-4147-A177-3AD203B41FA5}">
                      <a16:colId xmlns="" xmlns:a16="http://schemas.microsoft.com/office/drawing/2014/main" val="4148144306"/>
                    </a:ext>
                  </a:extLst>
                </a:gridCol>
                <a:gridCol w="1248201">
                  <a:extLst>
                    <a:ext uri="{9D8B030D-6E8A-4147-A177-3AD203B41FA5}">
                      <a16:colId xmlns="" xmlns:a16="http://schemas.microsoft.com/office/drawing/2014/main" val="2525432544"/>
                    </a:ext>
                  </a:extLst>
                </a:gridCol>
                <a:gridCol w="1069186">
                  <a:extLst>
                    <a:ext uri="{9D8B030D-6E8A-4147-A177-3AD203B41FA5}">
                      <a16:colId xmlns="" xmlns:a16="http://schemas.microsoft.com/office/drawing/2014/main" val="2658312856"/>
                    </a:ext>
                  </a:extLst>
                </a:gridCol>
                <a:gridCol w="1071638">
                  <a:extLst>
                    <a:ext uri="{9D8B030D-6E8A-4147-A177-3AD203B41FA5}">
                      <a16:colId xmlns="" xmlns:a16="http://schemas.microsoft.com/office/drawing/2014/main" val="3666131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Форма, в которой организация вынуждена оказывать влияние на действия (бездействие) должностных лиц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никогда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редко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от времени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довольно часто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часто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затрудняюсь ответить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8657358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Подарки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8236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Неформальные прямые и (или) скрытые платежи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277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Неформальные услуги имущественного характера (например, предоставление по заниженной стоимости туристических путевок, земельных участков, ремонта квартир и др.)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589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66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765551"/>
            <a:ext cx="11068357" cy="1905231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714499" y="341666"/>
            <a:ext cx="10056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872" y="4807602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Было зафиксировано, что о мерах, которые органы власти принимают для противодействия коррупции, в той или иной степени проинформированы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опрошенных представителей деловой среды. В том, что они об этих мерах ничего не знают, признались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43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Действия органов власти по противодействию коррупции как «очень эффективные» или «скорее эффективные» охарактеризовали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респондентов. «Скорее неэффективными», «абсолютно неэффективными» эти действия сочли в совокупности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,0% участников исследования. Затруднились с ответом на данный вопрос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63884"/>
            <a:ext cx="570269" cy="19068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515488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27603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«Известно ли Вам о мерах, которые органы власти принимают для противодействия коррупции?»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B792F0-1D6D-464F-946A-0DE24EE36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68465"/>
            <a:ext cx="812393" cy="812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82053" y="12836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Эффективность действий органов власти по противодействию коррупции 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312702"/>
              </p:ext>
            </p:extLst>
          </p:nvPr>
        </p:nvGraphicFramePr>
        <p:xfrm>
          <a:off x="426514" y="1952625"/>
          <a:ext cx="4803616" cy="278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949424"/>
              </p:ext>
            </p:extLst>
          </p:nvPr>
        </p:nvGraphicFramePr>
        <p:xfrm>
          <a:off x="5288615" y="1793509"/>
          <a:ext cx="6581775" cy="295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460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765551"/>
            <a:ext cx="11068357" cy="1989363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12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714500" y="341666"/>
            <a:ext cx="1000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54342" y="4828554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руководство Забайкальского края хочет и может эффективно бороться с «деловой» коррупцией, согласились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респондентов, еще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поддержали мнение, что руководство региона хочет, но не может эффективно бороться с «деловой» коррупцией. С точки зрения 10,0%, республиканские власти могут, но не хотят эффективно бороться с  «деловой» коррупцией, а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21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выразили убежденность в том, что руководство региона не хочет и не может эффективно бороться с «деловой» коррупцией. 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22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,0%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продекларировали свою неосведомленность на счет обращений с жалобой при возникновении коррупционных ситуаций. Остальные чаще всего выбирали вариант ответа «Знаю из средств массовой информации»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74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63883"/>
            <a:ext cx="570269" cy="19893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515488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249478" y="1167771"/>
            <a:ext cx="640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«С каким из приведенных суждений </a:t>
            </a:r>
            <a:b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о борьбе с «деловой» коррупцией в Забайкальском крае Вы согласны?»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B792F0-1D6D-464F-946A-0DE24EE36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68465"/>
            <a:ext cx="812393" cy="812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435901" y="123077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Информированность об обращении </a:t>
            </a:r>
            <a:b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 жалобой при возникновении  коррупционных ситуациях»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495018"/>
              </p:ext>
            </p:extLst>
          </p:nvPr>
        </p:nvGraphicFramePr>
        <p:xfrm>
          <a:off x="864738" y="1795549"/>
          <a:ext cx="5356495" cy="296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379616"/>
              </p:ext>
            </p:extLst>
          </p:nvPr>
        </p:nvGraphicFramePr>
        <p:xfrm>
          <a:off x="6551455" y="1896263"/>
          <a:ext cx="5055620" cy="286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81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670336"/>
            <a:ext cx="11068357" cy="2078742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876" y="648166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13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352549" y="341666"/>
            <a:ext cx="1032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84538" y="4908655"/>
            <a:ext cx="10751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Участникам опроса, чья организация подавала жалобу на должностных лиц за требование неофициальных платежей, либо знающих о таких жалобах от  коллег по отрасли было предложено сообщить результат последнего обращения такого рода в правоохранительные органы. Вариант ответа «Организация (предприятие, фирма, бизнес) ничего не добилась жалобой» выбрали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%, вариант «У организации (предприятия, фирмы, бизнеса) из-за жалобы начались неприятности, она оказалось в сложной ситуации» -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25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Доминирующая часть респондентов считает, что за прошедший год ситуация с коррупцией осталась без изменений (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48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до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63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или она уменьшилась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664501"/>
            <a:ext cx="570269" cy="20887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36505" y="5545285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249478" y="1167771"/>
            <a:ext cx="640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Результат обращения организации с жалобой на должностное лицо в связи с возникновением коррупционной ситуации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B792F0-1D6D-464F-946A-0DE24EE36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68465"/>
            <a:ext cx="812393" cy="812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435901" y="123077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«За последний год, по Вашему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мнению, изменился уровень коррупции на соответствующем уровне власти?»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1D2B0E33-E7EF-4B6A-9E59-E6CAA713C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7988"/>
              </p:ext>
            </p:extLst>
          </p:nvPr>
        </p:nvGraphicFramePr>
        <p:xfrm>
          <a:off x="6508609" y="2566297"/>
          <a:ext cx="4922417" cy="800100"/>
        </p:xfrm>
        <a:graphic>
          <a:graphicData uri="http://schemas.openxmlformats.org/drawingml/2006/table">
            <a:tbl>
              <a:tblPr/>
              <a:tblGrid>
                <a:gridCol w="1327898">
                  <a:extLst>
                    <a:ext uri="{9D8B030D-6E8A-4147-A177-3AD203B41FA5}">
                      <a16:colId xmlns="" xmlns:a16="http://schemas.microsoft.com/office/drawing/2014/main" val="3044385113"/>
                    </a:ext>
                  </a:extLst>
                </a:gridCol>
                <a:gridCol w="1299316">
                  <a:extLst>
                    <a:ext uri="{9D8B030D-6E8A-4147-A177-3AD203B41FA5}">
                      <a16:colId xmlns="" xmlns:a16="http://schemas.microsoft.com/office/drawing/2014/main" val="295136856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834810053"/>
                    </a:ext>
                  </a:extLst>
                </a:gridCol>
                <a:gridCol w="1076003">
                  <a:extLst>
                    <a:ext uri="{9D8B030D-6E8A-4147-A177-3AD203B41FA5}">
                      <a16:colId xmlns="" xmlns:a16="http://schemas.microsoft.com/office/drawing/2014/main" val="83653865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заказчика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возрос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изменился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уменьшился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69224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местном уровне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2891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 уровне региона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4320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по стране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8822293"/>
                  </a:ext>
                </a:extLst>
              </a:tr>
            </a:tbl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0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43117"/>
              </p:ext>
            </p:extLst>
          </p:nvPr>
        </p:nvGraphicFramePr>
        <p:xfrm>
          <a:off x="623527" y="1732260"/>
          <a:ext cx="558175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3763" y="2319351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defRPr>
            </a:pPr>
            <a:fld id="{9BD08F14-98C3-4B48-A978-0422711AE863}" type="VALUE">
              <a:rPr lang="en-US"/>
              <a:pPr algn="ctr">
                <a:defRPr sz="1000" b="0" i="0" u="none" strike="noStrike" kern="1200" baseline="0">
                  <a:solidFill>
                    <a:prstClr val="black"/>
                  </a:solidFill>
                  <a:latin typeface="Century Gothic" panose="020B0502020202020204" pitchFamily="34" charset="0"/>
                  <a:ea typeface="+mn-ea"/>
                  <a:cs typeface="Times New Roman" pitchFamily="18" charset="0"/>
                </a:defRPr>
              </a:pPr>
              <a:t>12,5%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7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68885"/>
            <a:ext cx="11068357" cy="2280193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14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649412" y="4729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669" y="4604121"/>
            <a:ext cx="10751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Отвечая на вопрос о причинах, по которым предприятия их сферы бизнеса могут решиться на оказание влияния на должностное лицо посредством осуществления неформальных платежей, наибольшая доля респондентов выбрала вариант ответа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«Дали понять со стороны должностного лица, что именно так следует сделать» отметили 32,0% опрошенных.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«Приняли решение на основе опыта коллег из других организаций»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«Так надежнее (спокойнее, вернее) со стороны интересов организации» отметили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22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и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соответственно. 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качестве основной причины распространения взяточничества и коррупции в России респонденты назвали алчность чиновников и должностных лиц (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Остальные факторы воспринимаются как существенно менее значимые: сложившиеся в обществе традиции, особенности культуры и менталитета сочли основной причиной коррупции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опрошенных, сложное, противоречивое законодательство –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68885"/>
            <a:ext cx="570269" cy="2284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40892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249478" y="1167771"/>
            <a:ext cx="640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Основная причина, по которой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возникают коррупционные ситуации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388276" y="1197019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Как Вы считаете, что является основной причиной распространения взяточничества и коррупции в России?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223725"/>
              </p:ext>
            </p:extLst>
          </p:nvPr>
        </p:nvGraphicFramePr>
        <p:xfrm>
          <a:off x="1265602" y="1602992"/>
          <a:ext cx="4371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744847"/>
              </p:ext>
            </p:extLst>
          </p:nvPr>
        </p:nvGraphicFramePr>
        <p:xfrm>
          <a:off x="6129196" y="1875239"/>
          <a:ext cx="5328812" cy="25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00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6543675" y="1518987"/>
            <a:ext cx="5227526" cy="3144466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15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10245" y="45321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539584" y="1653818"/>
            <a:ext cx="470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цель, ради которой субъекты предпринимательства идут на неформальные платежи при взаимодействии с органами власти, - д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ля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обхода слишком сложных, обременительных для организаций (предприятий) требований законодательства или регулирующих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органов.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Таково мнение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65,0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участников исследования. Кроме того, достаточно значимы и такие цели, как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«для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ускорения получения необходимых документов, разрешений, лицензий,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сертификатов» (6,0%)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«обход невыполнимых (противоречивых) требований законодательства»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1518987"/>
            <a:ext cx="570269" cy="31444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2892325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05527" y="1361431"/>
            <a:ext cx="640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«Цель неформальных платежей при взаимодействии с органами власти» 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04541"/>
              </p:ext>
            </p:extLst>
          </p:nvPr>
        </p:nvGraphicFramePr>
        <p:xfrm>
          <a:off x="412096" y="2024434"/>
          <a:ext cx="6025010" cy="451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59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7EA4E4-35FB-4F9C-BD9E-7D8BD58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10" y="2657974"/>
            <a:ext cx="4227989" cy="12563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Результаты исследования</a:t>
            </a:r>
            <a:br>
              <a:rPr lang="ru-RU" sz="3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«бытовой» коррупции</a:t>
            </a:r>
            <a:endParaRPr lang="ru-RU" sz="3600" dirty="0">
              <a:solidFill>
                <a:srgbClr val="E9974D"/>
              </a:solidFill>
            </a:endParaRPr>
          </a:p>
        </p:txBody>
      </p:sp>
      <p:pic>
        <p:nvPicPr>
          <p:cNvPr id="5" name="Picture 2" descr="Город Чита с высоты птичьего полета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 bwMode="auto">
          <a:xfrm>
            <a:off x="700843" y="1235278"/>
            <a:ext cx="69342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25529" y="508037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7010023" y="508037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7010023" y="5278216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20758" y="5278216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416" y="6456500"/>
            <a:ext cx="509435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17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450130"/>
            <a:ext cx="1045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Социально-демографические характеристики респондентов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5695601" y="940847"/>
            <a:ext cx="67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Пол</a:t>
            </a:r>
          </a:p>
        </p:txBody>
      </p:sp>
      <p:pic>
        <p:nvPicPr>
          <p:cNvPr id="15" name="Рисунок 14" descr="equality.png">
            <a:extLst>
              <a:ext uri="{FF2B5EF4-FFF2-40B4-BE49-F238E27FC236}">
                <a16:creationId xmlns="" xmlns:a16="http://schemas.microsoft.com/office/drawing/2014/main" id="{B08F144A-F9A0-4B51-BB71-BE7068395E9D}"/>
              </a:ext>
            </a:extLst>
          </p:cNvPr>
          <p:cNvPicPr/>
          <p:nvPr/>
        </p:nvPicPr>
        <p:blipFill rotWithShape="1">
          <a:blip r:embed="rId6" cstate="print"/>
          <a:srcRect b="42045"/>
          <a:stretch/>
        </p:blipFill>
        <p:spPr>
          <a:xfrm>
            <a:off x="5374069" y="1339232"/>
            <a:ext cx="1318375" cy="814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2A062D-038A-4A7E-9082-F1E2C645A267}"/>
              </a:ext>
            </a:extLst>
          </p:cNvPr>
          <p:cNvSpPr txBox="1"/>
          <p:nvPr/>
        </p:nvSpPr>
        <p:spPr>
          <a:xfrm>
            <a:off x="5995181" y="2141278"/>
            <a:ext cx="91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46,</a:t>
            </a:r>
            <a:r>
              <a:rPr lang="en-US" dirty="0" smtClean="0">
                <a:latin typeface="Century Gothic" panose="020B0502020202020204" pitchFamily="34" charset="0"/>
              </a:rPr>
              <a:t>0</a:t>
            </a:r>
            <a:r>
              <a:rPr lang="ru-RU" dirty="0" smtClean="0">
                <a:latin typeface="Century Gothic" panose="020B0502020202020204" pitchFamily="34" charset="0"/>
              </a:rPr>
              <a:t>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C08985-5E88-45D6-9CBB-7D8EA5E448DB}"/>
              </a:ext>
            </a:extLst>
          </p:cNvPr>
          <p:cNvSpPr txBox="1"/>
          <p:nvPr/>
        </p:nvSpPr>
        <p:spPr>
          <a:xfrm>
            <a:off x="5205901" y="2136026"/>
            <a:ext cx="85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5</a:t>
            </a:r>
            <a:r>
              <a:rPr lang="en-US" dirty="0" smtClean="0">
                <a:latin typeface="Century Gothic" panose="020B0502020202020204" pitchFamily="34" charset="0"/>
              </a:rPr>
              <a:t>4</a:t>
            </a:r>
            <a:r>
              <a:rPr lang="ru-RU" dirty="0" smtClean="0">
                <a:latin typeface="Century Gothic" panose="020B0502020202020204" pitchFamily="34" charset="0"/>
              </a:rPr>
              <a:t>,</a:t>
            </a:r>
            <a:r>
              <a:rPr lang="en-US" dirty="0" smtClean="0">
                <a:latin typeface="Century Gothic" panose="020B0502020202020204" pitchFamily="34" charset="0"/>
              </a:rPr>
              <a:t>0</a:t>
            </a:r>
            <a:r>
              <a:rPr lang="ru-RU" dirty="0" smtClean="0">
                <a:latin typeface="Century Gothic" panose="020B0502020202020204" pitchFamily="34" charset="0"/>
              </a:rPr>
              <a:t>%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418232D-503D-4356-8F95-1F0987198F09}"/>
              </a:ext>
            </a:extLst>
          </p:cNvPr>
          <p:cNvSpPr txBox="1"/>
          <p:nvPr/>
        </p:nvSpPr>
        <p:spPr>
          <a:xfrm>
            <a:off x="1867858" y="1825955"/>
            <a:ext cx="15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Возраст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5263" y="5085989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7134" y="600299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2001300" y="4119619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7869990" y="2304010"/>
            <a:ext cx="26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Образование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525947"/>
              </p:ext>
            </p:extLst>
          </p:nvPr>
        </p:nvGraphicFramePr>
        <p:xfrm>
          <a:off x="-281345" y="2010621"/>
          <a:ext cx="6839741" cy="368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58111"/>
              </p:ext>
            </p:extLst>
          </p:nvPr>
        </p:nvGraphicFramePr>
        <p:xfrm>
          <a:off x="5754042" y="2695308"/>
          <a:ext cx="6078083" cy="358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8" name="Рисунок 27" descr="Age group - Free people icons">
            <a:extLst>
              <a:ext uri="{FF2B5EF4-FFF2-40B4-BE49-F238E27FC236}">
                <a16:creationId xmlns="" xmlns:a16="http://schemas.microsoft.com/office/drawing/2014/main" id="{A351DE72-A9F3-4818-AFAA-4ACF97FF9661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3537" y="3252320"/>
            <a:ext cx="999167" cy="112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80C5C-85E9-4A16-ACC5-C639D74DFF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12" y="3962685"/>
            <a:ext cx="1390835" cy="125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7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416" y="6456500"/>
            <a:ext cx="509435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18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450130"/>
            <a:ext cx="1045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Социально-демографические характеристики респондентов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418232D-503D-4356-8F95-1F0987198F09}"/>
              </a:ext>
            </a:extLst>
          </p:cNvPr>
          <p:cNvSpPr txBox="1"/>
          <p:nvPr/>
        </p:nvSpPr>
        <p:spPr>
          <a:xfrm>
            <a:off x="1997327" y="1888974"/>
            <a:ext cx="33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Материальное положение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5263" y="5085989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7134" y="600299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2001300" y="4119619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7774740" y="1799970"/>
            <a:ext cx="26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Род занятий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E8A94DE6-3333-41A9-AA25-7AEEDB2CF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80734"/>
              </p:ext>
            </p:extLst>
          </p:nvPr>
        </p:nvGraphicFramePr>
        <p:xfrm>
          <a:off x="1285858" y="2304010"/>
          <a:ext cx="4610117" cy="2921586"/>
        </p:xfrm>
        <a:graphic>
          <a:graphicData uri="http://schemas.openxmlformats.org/drawingml/2006/table">
            <a:tbl>
              <a:tblPr/>
              <a:tblGrid>
                <a:gridCol w="3680345">
                  <a:extLst>
                    <a:ext uri="{9D8B030D-6E8A-4147-A177-3AD203B41FA5}">
                      <a16:colId xmlns="" xmlns:a16="http://schemas.microsoft.com/office/drawing/2014/main" val="3754999353"/>
                    </a:ext>
                  </a:extLst>
                </a:gridCol>
                <a:gridCol w="929772">
                  <a:extLst>
                    <a:ext uri="{9D8B030D-6E8A-4147-A177-3AD203B41FA5}">
                      <a16:colId xmlns="" xmlns:a16="http://schemas.microsoft.com/office/drawing/2014/main" val="3033491226"/>
                    </a:ext>
                  </a:extLst>
                </a:gridCol>
              </a:tblGrid>
              <a:tr h="674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материального положения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% значениях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099558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Высокий, материальных затруднений нет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6777076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Сравнительно высокий, хотя некоторые покупки не по карману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8967717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Средний, денег хватает лишь на основные покупки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0038620"/>
                  </a:ext>
                </a:extLst>
              </a:tr>
              <a:tr h="4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Ниже среднего, денег на многое не хватает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9316283"/>
                  </a:ext>
                </a:extLst>
              </a:tr>
              <a:tr h="224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Очень низкий, живу в крайней нужде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8394010"/>
                  </a:ext>
                </a:extLst>
              </a:tr>
              <a:tr h="224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2474573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94C17B99-0EE3-457F-BDB9-93A07302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87700"/>
              </p:ext>
            </p:extLst>
          </p:nvPr>
        </p:nvGraphicFramePr>
        <p:xfrm>
          <a:off x="6689584" y="2222899"/>
          <a:ext cx="4422806" cy="3999839"/>
        </p:xfrm>
        <a:graphic>
          <a:graphicData uri="http://schemas.openxmlformats.org/drawingml/2006/table">
            <a:tbl>
              <a:tblPr/>
              <a:tblGrid>
                <a:gridCol w="3343332">
                  <a:extLst>
                    <a:ext uri="{9D8B030D-6E8A-4147-A177-3AD203B41FA5}">
                      <a16:colId xmlns="" xmlns:a16="http://schemas.microsoft.com/office/drawing/2014/main" val="3730417283"/>
                    </a:ext>
                  </a:extLst>
                </a:gridCol>
                <a:gridCol w="1079474">
                  <a:extLst>
                    <a:ext uri="{9D8B030D-6E8A-4147-A177-3AD203B41FA5}">
                      <a16:colId xmlns="" xmlns:a16="http://schemas.microsoft.com/office/drawing/2014/main" val="571445477"/>
                    </a:ext>
                  </a:extLst>
                </a:gridCol>
              </a:tblGrid>
              <a:tr h="433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Род занятий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% значениях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469984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Бизнесмен, предприниматель, фермер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6334585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Руководитель высшего звена предприятия, учреждения, фирмы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7511317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Руководитель подразделения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0289897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Специалист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7954443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Служащий, технический исполнитель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6305326"/>
                  </a:ext>
                </a:extLst>
              </a:tr>
              <a:tr h="14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Рабочий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3879511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Неработающий (неработающая) пенсионер (пенсионерка)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921046"/>
                  </a:ext>
                </a:extLst>
              </a:tr>
              <a:tr h="433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работаю и не планирую искать работу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3359715"/>
                  </a:ext>
                </a:extLst>
              </a:tr>
              <a:tr h="28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 работаю, но ищу работу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0309614"/>
                  </a:ext>
                </a:extLst>
              </a:tr>
              <a:tr h="14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Студент, курсант и др.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8184115"/>
                  </a:ext>
                </a:extLst>
              </a:tr>
              <a:tr h="14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Другое</a:t>
                      </a:r>
                    </a:p>
                  </a:txBody>
                  <a:tcPr marL="8043" marR="8043" marT="80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1568147"/>
                  </a:ext>
                </a:extLst>
              </a:tr>
            </a:tbl>
          </a:graphicData>
        </a:graphic>
      </p:graphicFrame>
      <p:pic>
        <p:nvPicPr>
          <p:cNvPr id="2050" name="Picture 2" descr="Копилка">
            <a:extLst>
              <a:ext uri="{FF2B5EF4-FFF2-40B4-BE49-F238E27FC236}">
                <a16:creationId xmlns="" xmlns:a16="http://schemas.microsoft.com/office/drawing/2014/main" id="{437A9CBE-61D2-4CD4-847B-F901F7EB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7" y="1290291"/>
            <a:ext cx="935620" cy="9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нженер">
            <a:extLst>
              <a:ext uri="{FF2B5EF4-FFF2-40B4-BE49-F238E27FC236}">
                <a16:creationId xmlns="" xmlns:a16="http://schemas.microsoft.com/office/drawing/2014/main" id="{FCD4A727-1AE2-4294-87EB-C52054AB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46" y="1282778"/>
            <a:ext cx="935620" cy="9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4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951479"/>
            <a:ext cx="10725826" cy="1658788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07" y="6460643"/>
            <a:ext cx="454397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19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39899" y="5224488"/>
            <a:ext cx="10390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 ситуаций, в которых, по мнению респондентов, жители Забайкальского края хотя бы изредка сталкиваются с коррупцией, возглавили следующие: получение бесплатной медицинской помощи в поликлинике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(32,7%),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услуги по ремонту, эксплуатации жилья у служб по эксплуатации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(22,5%),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(получить нужную работу или обеспечить продвижение по службе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(22,5%).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2477" y="4949797"/>
            <a:ext cx="570269" cy="1658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726084" y="5537180"/>
            <a:ext cx="1512528" cy="41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3377188" y="1291018"/>
            <a:ext cx="60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ТОП-3 рейтинга ситуаций столкновения с коррупцией </a:t>
            </a:r>
          </a:p>
        </p:txBody>
      </p:sp>
      <p:pic>
        <p:nvPicPr>
          <p:cNvPr id="7170" name="Picture 2" descr="Доля">
            <a:extLst>
              <a:ext uri="{FF2B5EF4-FFF2-40B4-BE49-F238E27FC236}">
                <a16:creationId xmlns="" xmlns:a16="http://schemas.microsoft.com/office/drawing/2014/main" id="{0A4A968A-D6BF-4D7A-B69F-14CFAAC5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" y="327639"/>
            <a:ext cx="779773" cy="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5013D8DD-C4BB-4DD4-B02B-476D383CA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138684"/>
              </p:ext>
            </p:extLst>
          </p:nvPr>
        </p:nvGraphicFramePr>
        <p:xfrm>
          <a:off x="500802" y="1603818"/>
          <a:ext cx="11270389" cy="3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9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4"/>
            <a:ext cx="11304947" cy="1288273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768CDD1-B353-47A6-A4CB-CA594E9680FF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196F35BD-81CE-40AE-99B9-878229D14334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671E6955-D7D8-4E48-9AE8-F55B19B655E9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3C49B"/>
                </a:solidFill>
                <a:latin typeface="Century Gothic" panose="020B0502020202020204" pitchFamily="34" charset="0"/>
              </a:rPr>
              <a:pPr algn="ctr"/>
              <a:t>2</a:t>
            </a:fld>
            <a:endParaRPr lang="ru-RU" sz="1600" b="1" dirty="0">
              <a:solidFill>
                <a:srgbClr val="F3C49B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05537" y="381960"/>
            <a:ext cx="1044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Цель исследования -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уровня, структуры и специфики коррупции в Забайкальском крае, а также эффективности принимаемых антикоррупционных мер.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3507971" y="2004528"/>
            <a:ext cx="826609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Выявление фактических значений параметров оценки коррупции, в том числе уровня коррупции, в Забайкальском крае;</a:t>
            </a:r>
          </a:p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Проведение качественно-количественной оценки коррупции в Забайкальском крае по предусмотренным Методикой аналитическим направлениям;</a:t>
            </a:r>
          </a:p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Выявление и описание структуры коррупции в Забайкальском крае;</a:t>
            </a:r>
          </a:p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Выявление соотношения основных характеристик коррупции в различных сферах государственного регулирования в Забайкальском крае;</a:t>
            </a:r>
          </a:p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Оценка эффективности (результативности) принимаемых в Забайкальском крае мер, направленных на противодействие коррупции;</a:t>
            </a:r>
          </a:p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Выявление и осуществление анализа причин и условий проявления коррупции в Забайкальском крае</a:t>
            </a:r>
            <a:r>
              <a:rPr lang="en-US" sz="1700" dirty="0">
                <a:latin typeface="Century Gothic" panose="020B0502020202020204" pitchFamily="34" charset="0"/>
              </a:rPr>
              <a:t>;</a:t>
            </a:r>
            <a:endParaRPr lang="ru-RU" sz="1700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3C49B"/>
              </a:buClr>
              <a:buSzPct val="110000"/>
              <a:buFont typeface="Wingdings" panose="05000000000000000000" pitchFamily="2" charset="2"/>
              <a:buChar char="v"/>
            </a:pPr>
            <a:r>
              <a:rPr lang="ru-RU" sz="1700" dirty="0">
                <a:latin typeface="Century Gothic" panose="020B0502020202020204" pitchFamily="34" charset="0"/>
              </a:rPr>
              <a:t>Формирование информационной базы для составления рейтинга административно-территориальных единиц Забайкальском крае в зависимости от уровня коррупции.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F5138D-83C4-4965-AB80-4FDF95B4BA26}"/>
              </a:ext>
            </a:extLst>
          </p:cNvPr>
          <p:cNvSpPr txBox="1"/>
          <p:nvPr/>
        </p:nvSpPr>
        <p:spPr>
          <a:xfrm>
            <a:off x="3507971" y="1571052"/>
            <a:ext cx="548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Задачи исследования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78147B-AD95-4900-BFB4-E1CB56E1E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6" y="418744"/>
            <a:ext cx="889107" cy="889107"/>
          </a:xfrm>
          <a:prstGeom prst="rect">
            <a:avLst/>
          </a:prstGeom>
        </p:spPr>
      </p:pic>
      <p:pic>
        <p:nvPicPr>
          <p:cNvPr id="3074" name="Picture 2" descr="Фотограф показал ночную Читу с высоты птичьего полё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5" y="2337081"/>
            <a:ext cx="2973994" cy="35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2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78760"/>
            <a:ext cx="11068357" cy="1577862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414828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20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85310" y="5156668"/>
            <a:ext cx="10677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общественном мнении жителей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наиболее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коррумпированными считаются следующие структуры: коммунальные службы («довольно нечестной» или «абсолютно нечестной» ее признали 37,3% участников исследования), средства массовой информации (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38,7%),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политические партии (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36,8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власти вашего города, района, поселка,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села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36,5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служба безопасности дорожного движения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36,2%).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73903"/>
            <a:ext cx="570269" cy="15778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6676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Состав">
            <a:extLst>
              <a:ext uri="{FF2B5EF4-FFF2-40B4-BE49-F238E27FC236}">
                <a16:creationId xmlns="" xmlns:a16="http://schemas.microsoft.com/office/drawing/2014/main" id="{35476096-AE71-4400-A937-91A5C8FB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6" y="233228"/>
            <a:ext cx="921481" cy="9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008527" y="1119624"/>
            <a:ext cx="617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ТОП-5 наиболее коррумпированных структур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717C52C6-C70C-4B27-942C-2C13680A4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41201"/>
              </p:ext>
            </p:extLst>
          </p:nvPr>
        </p:nvGraphicFramePr>
        <p:xfrm>
          <a:off x="481680" y="1436719"/>
          <a:ext cx="11295491" cy="34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559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5078760"/>
            <a:ext cx="11068357" cy="1577862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9784" y="6471632"/>
            <a:ext cx="473723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21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01567" y="5205971"/>
            <a:ext cx="10677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Относительное большинство участников опроса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имели дело с государственными или муниципальными учреждениями от месяца до полугода тому назад.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что при обращении в государственные или муниципальные учреждения у них  возникала необходимость решить свою проблему с помощью неформального вознаграждения, подарка, взятки, заявили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опрошенных жителей Забайкальского края.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5073903"/>
            <a:ext cx="570269" cy="15778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6676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Состав">
            <a:extLst>
              <a:ext uri="{FF2B5EF4-FFF2-40B4-BE49-F238E27FC236}">
                <a16:creationId xmlns="" xmlns:a16="http://schemas.microsoft.com/office/drawing/2014/main" id="{35476096-AE71-4400-A937-91A5C8FB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6" y="233228"/>
            <a:ext cx="921481" cy="9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-354567" y="1235636"/>
            <a:ext cx="617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«Как давно Вы имели дело </a:t>
            </a:r>
            <a:b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 такими учреждениями?»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318361B-A396-4A0A-A70B-9776B6E6EA34}"/>
              </a:ext>
            </a:extLst>
          </p:cNvPr>
          <p:cNvSpPr txBox="1"/>
          <p:nvPr/>
        </p:nvSpPr>
        <p:spPr>
          <a:xfrm>
            <a:off x="5952621" y="1329955"/>
            <a:ext cx="617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Необходимость решить проблему </a:t>
            </a:r>
            <a:b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 помощью неформального платежа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50559"/>
              </p:ext>
            </p:extLst>
          </p:nvPr>
        </p:nvGraphicFramePr>
        <p:xfrm>
          <a:off x="876601" y="1820411"/>
          <a:ext cx="5391352" cy="306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365656"/>
              </p:ext>
            </p:extLst>
          </p:nvPr>
        </p:nvGraphicFramePr>
        <p:xfrm>
          <a:off x="6895167" y="2121990"/>
          <a:ext cx="4592444" cy="265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069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674913"/>
            <a:ext cx="11068357" cy="1995869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22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00175" y="341666"/>
            <a:ext cx="1029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59351" y="4768318"/>
            <a:ext cx="1075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Доля респондентов, в той или иной степени информированных о мерах, которые власти принимают для противодействия коррупции, составила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44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Ничего не знают на этот счет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,7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участников опроса, затруднились с ответом –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Совокупная доля считающих, что для противодействия коррупции власти «делают все возможное» или «делают многое» составила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29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Мнение о том, что в указанном направлении власти «делают мало» или «ничего не делают», в общей сложности составила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Затруднились с ответом на данный вопрос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674913"/>
            <a:ext cx="570269" cy="19958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8514" y="5472792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2225" y="1276034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«Известно ли Вам о мерах, которые органы власти принимают для противодействия коррупции?»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B792F0-1D6D-464F-946A-0DE24EE36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68465"/>
            <a:ext cx="812393" cy="812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082053" y="12836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Противодействие коррупции со стороны властей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377952"/>
              </p:ext>
            </p:extLst>
          </p:nvPr>
        </p:nvGraphicFramePr>
        <p:xfrm>
          <a:off x="450260" y="2013626"/>
          <a:ext cx="5631794" cy="270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942986"/>
              </p:ext>
            </p:extLst>
          </p:nvPr>
        </p:nvGraphicFramePr>
        <p:xfrm>
          <a:off x="6257791" y="1725395"/>
          <a:ext cx="5069506" cy="29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618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59351" y="4489677"/>
            <a:ext cx="11068357" cy="2181105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044" y="6488219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23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381125" y="341666"/>
            <a:ext cx="1030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Оценка эффективности (результативности) принимаемых  в Забайкальском крае мер, направленных  на противодействие коррупции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504305" y="4508451"/>
            <a:ext cx="1075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руководство Забайкальского края хочет и может эффективно бороться с коррупцией, согласились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респондентов; еще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убеждены, что власти бороться с коррупцией хотят, но не могут делать это эффективно. По мнению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участников опроса, руководство региона может, но не хочет эффективно бороться с коррупцией, а с точки зрения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%,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руководство и не хочет, и не может эффективно бороться с коррупцией. Затруднились с ответом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Часть респондентов считает, что за прошедший год ситуация с коррупцией осталась без изменений (от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,7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до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Те, кто отметил динамику масштабов коррупции на федеральном и республиканском уровнях, преимущественно имели в виду его уменьшение. На местном уровне в течение года коррупции стало больше, заявили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12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опрошенных, тогда как противоположную оценку (коррупции стало меньше) дали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89677"/>
            <a:ext cx="570269" cy="21811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32899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341433" y="1181155"/>
            <a:ext cx="592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«С каким из приведенных суждений  о борьбе с коррупцией в нашей области Вы согласны?»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CB792F0-1D6D-464F-946A-0DE24EE36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68465"/>
            <a:ext cx="812393" cy="8123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5627875" y="1283577"/>
            <a:ext cx="622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Оценка изменения уровня коррупции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24FE34D-A158-4592-986C-139AC5A8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63566"/>
              </p:ext>
            </p:extLst>
          </p:nvPr>
        </p:nvGraphicFramePr>
        <p:xfrm>
          <a:off x="6301047" y="1778569"/>
          <a:ext cx="4882974" cy="1995869"/>
        </p:xfrm>
        <a:graphic>
          <a:graphicData uri="http://schemas.openxmlformats.org/drawingml/2006/table">
            <a:tbl>
              <a:tblPr/>
              <a:tblGrid>
                <a:gridCol w="1106432">
                  <a:extLst>
                    <a:ext uri="{9D8B030D-6E8A-4147-A177-3AD203B41FA5}">
                      <a16:colId xmlns="" xmlns:a16="http://schemas.microsoft.com/office/drawing/2014/main" val="519686064"/>
                    </a:ext>
                  </a:extLst>
                </a:gridCol>
                <a:gridCol w="767557">
                  <a:extLst>
                    <a:ext uri="{9D8B030D-6E8A-4147-A177-3AD203B41FA5}">
                      <a16:colId xmlns="" xmlns:a16="http://schemas.microsoft.com/office/drawing/2014/main" val="1816018094"/>
                    </a:ext>
                  </a:extLst>
                </a:gridCol>
                <a:gridCol w="1002995">
                  <a:extLst>
                    <a:ext uri="{9D8B030D-6E8A-4147-A177-3AD203B41FA5}">
                      <a16:colId xmlns="" xmlns:a16="http://schemas.microsoft.com/office/drawing/2014/main" val="4170268080"/>
                    </a:ext>
                  </a:extLst>
                </a:gridCol>
                <a:gridCol w="1002995">
                  <a:extLst>
                    <a:ext uri="{9D8B030D-6E8A-4147-A177-3AD203B41FA5}">
                      <a16:colId xmlns="" xmlns:a16="http://schemas.microsoft.com/office/drawing/2014/main" val="3435653262"/>
                    </a:ext>
                  </a:extLst>
                </a:gridCol>
                <a:gridCol w="1002995">
                  <a:extLst>
                    <a:ext uri="{9D8B030D-6E8A-4147-A177-3AD203B41FA5}">
                      <a16:colId xmlns="" xmlns:a16="http://schemas.microsoft.com/office/drawing/2014/main" val="2777585089"/>
                    </a:ext>
                  </a:extLst>
                </a:gridCol>
              </a:tblGrid>
              <a:tr h="348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Территория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Стало больше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не изменился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Стало меньше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861267"/>
                  </a:ext>
                </a:extLst>
              </a:tr>
              <a:tr h="549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городе (поселке, селе)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2946622"/>
                  </a:ext>
                </a:extLst>
              </a:tr>
              <a:tr h="728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Забайкальском крае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7194809"/>
                  </a:ext>
                </a:extLst>
              </a:tr>
              <a:tr h="36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 целом в стране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6721810"/>
                  </a:ext>
                </a:extLst>
              </a:tr>
            </a:tbl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826770"/>
              </p:ext>
            </p:extLst>
          </p:nvPr>
        </p:nvGraphicFramePr>
        <p:xfrm>
          <a:off x="902107" y="1622131"/>
          <a:ext cx="4848225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77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5063888"/>
            <a:ext cx="11068357" cy="1685189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24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21821" y="443808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60779" y="5121652"/>
            <a:ext cx="1075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респондентов, указавших, что при  своем обращении в государственные или муниципальные учреждения в последний раз они не попадали в коррупциогенную ситуацию,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последнее время доводилось попадать в ситуацию, когда они знали, предполагали или чувствовали, что для решения той или иной проблемы необходимо неформальное вознаграждение, взятка.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Чаще всего коррупционная ситуация была связана с получением бесплатной медицинской помощи – об этом заявили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25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тех, кто попадал в такие ситуации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5063887"/>
            <a:ext cx="570269" cy="1689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706427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114080" y="1182340"/>
            <a:ext cx="6404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«Случалось ли Вам попадать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в ситуацию, когда Вы предполагали,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что для решения той или иной проблемы необходимо неформальное вознаграждение?»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ТОП-3 случая возникновения коррупционной ситуации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5454140B-ACAC-4A36-BD21-2359F2AF2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803448"/>
              </p:ext>
            </p:extLst>
          </p:nvPr>
        </p:nvGraphicFramePr>
        <p:xfrm>
          <a:off x="6818148" y="1777936"/>
          <a:ext cx="4526896" cy="313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162869"/>
              </p:ext>
            </p:extLst>
          </p:nvPr>
        </p:nvGraphicFramePr>
        <p:xfrm>
          <a:off x="1101613" y="2125477"/>
          <a:ext cx="4935961" cy="286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706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5063888"/>
            <a:ext cx="11068357" cy="1685189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25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52710" y="474136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872" y="5264270"/>
            <a:ext cx="1075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респондентов, попадавших в коррупционные ситуации (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указали, что это произошло от 1 месяца до полугода тому назад.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 числа респондентов, которые, по их мнению, попадали в последнее время в коррупционную ситуацию,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указали, что они точно знают о факте ее возникновения.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5063887"/>
            <a:ext cx="570269" cy="1689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706427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114080" y="1182340"/>
            <a:ext cx="640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«Как давно возникла ситуация, </a:t>
            </a:r>
            <a:b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которая предполагала решение проблемы только с помощью взятки, подарка?»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«Знаете ли Вы точно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о факте возникновения коррупционной ситуации?»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822097"/>
              </p:ext>
            </p:extLst>
          </p:nvPr>
        </p:nvGraphicFramePr>
        <p:xfrm>
          <a:off x="6952895" y="1867996"/>
          <a:ext cx="4640651" cy="296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569894"/>
              </p:ext>
            </p:extLst>
          </p:nvPr>
        </p:nvGraphicFramePr>
        <p:xfrm>
          <a:off x="1113589" y="1986308"/>
          <a:ext cx="5283092" cy="288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093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867112"/>
            <a:ext cx="11068357" cy="1881966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26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5630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46847" y="4984199"/>
            <a:ext cx="10751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Респонденты, попадавшие в коррупционные ситуации, чаще всего отмечали, что точно не стали бы давать взятку по причине «Я принципиально не  даю взяток, даже если все это делают»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26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Остальные причины отметили «Для меня это слишком дорого»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20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«Мне противно это делать»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14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«Я не знаю, как это делается, неудобно» (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 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Основные причины, по которой респонденты, попадавшие в коррупционные ситуации, точно решились бы дать взятку, - «Если только принудят (намекнут, создадут подобную ситуацию)» (такой вариант ответа выбрали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29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участников исследования) и «Если известно заранее, что без взятки не обойтись» (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22,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867110"/>
            <a:ext cx="570269" cy="18861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60845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883350" y="1182340"/>
            <a:ext cx="563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«Назовите, пожалуйста, основную причину, по которой Вы точно </a:t>
            </a:r>
            <a:r>
              <a:rPr lang="en-US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не стали бы давать взятку?»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«Причина, по которой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Вы точно были бы склонны (решились бы) дать взятку?»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832843"/>
              </p:ext>
            </p:extLst>
          </p:nvPr>
        </p:nvGraphicFramePr>
        <p:xfrm>
          <a:off x="412969" y="1810932"/>
          <a:ext cx="6346681" cy="311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10720"/>
              </p:ext>
            </p:extLst>
          </p:nvPr>
        </p:nvGraphicFramePr>
        <p:xfrm>
          <a:off x="7110992" y="2027284"/>
          <a:ext cx="4657724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192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717753"/>
            <a:ext cx="11068357" cy="2031325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27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473723" y="465528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982513"/>
            <a:ext cx="1075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Относительное большинство респондентов, попадавших в коррупционные ситуации (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указали, что не знают, за какую сумму взятки возможно получить результат от взаимодействия с представителями органов власти в соответствующих случаях. Остальные чаще называли суммы от 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000 до 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000 (</a:t>
            </a: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4,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Мнение о том, что величина необходимой взятки «полностью ясна» или «практически ясна» заранее, разделили 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24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14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респондентов, попадавших в коррупционные ситуации. Противоположные суждения высказали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участников исследования указанной категории. Затруднились с ответом 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717754"/>
            <a:ext cx="570269" cy="20354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5576" y="5533360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543173" y="1182340"/>
            <a:ext cx="621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«Осведомленность о средней </a:t>
            </a:r>
            <a:b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сумме взятки, за которую возможно получить результат»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«На Ваш взгляд, является  ли величина взятки </a:t>
            </a:r>
          </a:p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известной заранее?»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060973"/>
              </p:ext>
            </p:extLst>
          </p:nvPr>
        </p:nvGraphicFramePr>
        <p:xfrm>
          <a:off x="6759650" y="1824879"/>
          <a:ext cx="45720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874953"/>
              </p:ext>
            </p:extLst>
          </p:nvPr>
        </p:nvGraphicFramePr>
        <p:xfrm>
          <a:off x="860350" y="1767115"/>
          <a:ext cx="5578684" cy="294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7118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445983"/>
            <a:ext cx="11068357" cy="2303096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28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Причины и условия проявления коррупции в Забайкальском крае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513982"/>
            <a:ext cx="1075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Основная причина, по которой возникают коррупционные ситуации, по мнению относительного большинства от общего числа респондентов (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9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«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учреждении не настаивают на взятках, но их дают, поскольку так надежнее (спокойнее, вернее)».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участников опроса не считают взятки асоциальным явлением предосудительным. Относительное же большинство респондентов (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55,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осуждают как тех, кто дает взятки, так и тех, кто их берет. Еще 10,8% осуждают взяточников, но не осуждают тех, кто взятки  дает. Вообще, взяткодатели, скорее, вызывают сочувствие, они воспринимаются как своего рода жертвы: вариант ответа «Осуждаю тех, кто дает взятки; не осуждаю тех, кто их берет» выбрали только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опрошенных.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0932" y="4459930"/>
            <a:ext cx="570269" cy="22933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46695" y="539747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543173" y="1182340"/>
            <a:ext cx="621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«Основная причина, по которой возникают коррупционные ситуации»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6C4DB83-F4E3-4796-8506-2641F7C868F8}"/>
              </a:ext>
            </a:extLst>
          </p:cNvPr>
          <p:cNvSpPr txBox="1"/>
          <p:nvPr/>
        </p:nvSpPr>
        <p:spPr>
          <a:xfrm>
            <a:off x="6653702" y="1196287"/>
            <a:ext cx="499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«Отношение к участникам коррупционных ситуаций»</a:t>
            </a:r>
          </a:p>
        </p:txBody>
      </p:sp>
      <p:pic>
        <p:nvPicPr>
          <p:cNvPr id="7170" name="Picture 2" descr="Лампочка">
            <a:extLst>
              <a:ext uri="{FF2B5EF4-FFF2-40B4-BE49-F238E27FC236}">
                <a16:creationId xmlns="" xmlns:a16="http://schemas.microsoft.com/office/drawing/2014/main" id="{653E3B89-403C-41EA-8BCB-E6F66A88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4" y="293232"/>
            <a:ext cx="801474" cy="8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679505"/>
              </p:ext>
            </p:extLst>
          </p:nvPr>
        </p:nvGraphicFramePr>
        <p:xfrm>
          <a:off x="1108541" y="1767115"/>
          <a:ext cx="4897862" cy="28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129803"/>
              </p:ext>
            </p:extLst>
          </p:nvPr>
        </p:nvGraphicFramePr>
        <p:xfrm>
          <a:off x="6451888" y="1744642"/>
          <a:ext cx="5196939" cy="266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24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29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1213349"/>
            <a:ext cx="112812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Ситуация, сложившаяся в настоящее время в сфере противодействия коррупции в Забайкальском крае крайне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неоднозначна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  одной стороны, зафиксированы позитивные тенденции. Так, по итогам опроса общественного мнения доли респондентов, попадавших в различные ситуации, в которых была нужна взятка, в большинстве случаев не превысили 2,5%. Исключение составило получение бесплатной медицинской помощи в поликлинике или в больнице (5,2%). О том, что при обращении в государственные или муниципальные учреждения у них  возникала необходимость решить свою проблему с помощью неформального вознаграждения, подарка, взятки, заявили только 7,7% опрошенных жителей Забайкальского края  (на уровне 2021 – 2022 гг.). 59,8% участников исследования оценили уровень коррупции в Забайкалье как средний или ниже, как высокий – 14,8%. </a:t>
            </a:r>
            <a:endParaRPr lang="ru-RU" sz="16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При этом доминирующая часть респондентов считает, что за прошедший год ситуация с коррупцией осталась без изменений. Те, кто отметил динамику масштабов коррупции на местном и краевом уровнях, преимущественно имели в виду его уменьшение. Напротив, о том, что на федеральном уровне в течение года коррупции стало больше, заявили 26,2% опрошенных, тогда как противоположную оценку (коррупции стало меньше) дали только 12,8%. Аналогичная структура распределения ответов по данному вопросу была зафиксирована и в ходе двух предыдущих волн мониторинга.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Буфер обмена">
            <a:extLst>
              <a:ext uri="{FF2B5EF4-FFF2-40B4-BE49-F238E27FC236}">
                <a16:creationId xmlns="" xmlns:a16="http://schemas.microsoft.com/office/drawing/2014/main" id="{AB678B75-F4E8-4E20-AD12-1FD5F6A7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2" y="282642"/>
            <a:ext cx="832378" cy="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26725" y="1912935"/>
            <a:ext cx="45719" cy="46956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8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5718" y="-1"/>
            <a:ext cx="10289178" cy="6858002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3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B5701B6-5407-4DDC-A3F9-9E9A4DF5F664}"/>
              </a:ext>
            </a:extLst>
          </p:cNvPr>
          <p:cNvSpPr txBox="1"/>
          <p:nvPr/>
        </p:nvSpPr>
        <p:spPr>
          <a:xfrm>
            <a:off x="2223240" y="952195"/>
            <a:ext cx="890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коррупция за истекший период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2023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года.</a:t>
            </a:r>
            <a:endParaRPr lang="ru-RU" sz="2000" dirty="0"/>
          </a:p>
        </p:txBody>
      </p:sp>
      <p:sp>
        <p:nvSpPr>
          <p:cNvPr id="3" name="Блок-схема: задержка 2">
            <a:extLst>
              <a:ext uri="{FF2B5EF4-FFF2-40B4-BE49-F238E27FC236}">
                <a16:creationId xmlns="" xmlns:a16="http://schemas.microsoft.com/office/drawing/2014/main" id="{D5201863-3CD6-49EE-A89F-64E70F7B0D2B}"/>
              </a:ext>
            </a:extLst>
          </p:cNvPr>
          <p:cNvSpPr/>
          <p:nvPr/>
        </p:nvSpPr>
        <p:spPr>
          <a:xfrm>
            <a:off x="1" y="0"/>
            <a:ext cx="2111362" cy="200601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FB4439C-CA57-4842-88A5-7E2482A46BA4}"/>
              </a:ext>
            </a:extLst>
          </p:cNvPr>
          <p:cNvSpPr/>
          <p:nvPr/>
        </p:nvSpPr>
        <p:spPr>
          <a:xfrm rot="16200000">
            <a:off x="-3401057" y="3392509"/>
            <a:ext cx="6858003" cy="72981"/>
          </a:xfrm>
          <a:prstGeom prst="rect">
            <a:avLst/>
          </a:prstGeom>
          <a:solidFill>
            <a:srgbClr val="F3C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9ECC38A-D3CF-4B99-A661-0B8D535E0817}"/>
              </a:ext>
            </a:extLst>
          </p:cNvPr>
          <p:cNvSpPr txBox="1"/>
          <p:nvPr/>
        </p:nvSpPr>
        <p:spPr>
          <a:xfrm>
            <a:off x="2223240" y="1494802"/>
            <a:ext cx="872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 сбора первичной информации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репрезентативный социологический опрос представителей бизнеса.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AC6C86-0A44-4F4E-B6E1-4F47680BB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14" y="5268704"/>
            <a:ext cx="1443336" cy="14433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F0E3BBE-4D15-4607-A19B-478572BAFE32}"/>
              </a:ext>
            </a:extLst>
          </p:cNvPr>
          <p:cNvSpPr txBox="1"/>
          <p:nvPr/>
        </p:nvSpPr>
        <p:spPr>
          <a:xfrm>
            <a:off x="3176981" y="5636429"/>
            <a:ext cx="920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«деловой» выборки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100 организаций.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Объем «бытовой» выборки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600 респондентов.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C8BFA5-0753-4792-9CDB-41869A25EF3A}"/>
              </a:ext>
            </a:extLst>
          </p:cNvPr>
          <p:cNvSpPr txBox="1"/>
          <p:nvPr/>
        </p:nvSpPr>
        <p:spPr>
          <a:xfrm>
            <a:off x="3077080" y="153181"/>
            <a:ext cx="593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Параметры «деловой» коррупции</a:t>
            </a:r>
            <a:endParaRPr lang="ru-RU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B14749-9D07-40AE-88E8-082157B6A0E9}"/>
              </a:ext>
            </a:extLst>
          </p:cNvPr>
          <p:cNvSpPr txBox="1"/>
          <p:nvPr/>
        </p:nvSpPr>
        <p:spPr>
          <a:xfrm>
            <a:off x="3077080" y="2733772"/>
            <a:ext cx="593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Параметры «бытовой» коррупции</a:t>
            </a:r>
            <a:endParaRPr lang="ru-RU" sz="2400" i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726EB3-837A-4928-B0E7-9F410B6A50DB}"/>
              </a:ext>
            </a:extLst>
          </p:cNvPr>
          <p:cNvSpPr txBox="1"/>
          <p:nvPr/>
        </p:nvSpPr>
        <p:spPr>
          <a:xfrm>
            <a:off x="1592934" y="3535641"/>
            <a:ext cx="890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Объект исследования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коррупция за истекший период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2023 года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381DB23-C65D-43ED-99DA-B73D5BFDD258}"/>
              </a:ext>
            </a:extLst>
          </p:cNvPr>
          <p:cNvSpPr txBox="1"/>
          <p:nvPr/>
        </p:nvSpPr>
        <p:spPr>
          <a:xfrm>
            <a:off x="1592934" y="4078062"/>
            <a:ext cx="8724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 сбора первичной информации –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репрезентативный социологический опрос жителей Забайкальского края – граждан Российской Федерации.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A279913-17FE-4E28-BD3F-F83D82C81931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7F1DEFD9-358B-46A8-9F6F-153F2696DE46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560D0970-F1E6-440B-8DA4-DD3C6293167C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Герб города Чита | Геральдика.ру">
            <a:extLst>
              <a:ext uri="{FF2B5EF4-FFF2-40B4-BE49-F238E27FC236}">
                <a16:creationId xmlns="" xmlns:a16="http://schemas.microsoft.com/office/drawing/2014/main" id="{198DCA9F-FB5E-48B7-96CE-5C78AD7F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3" y="154110"/>
            <a:ext cx="1616205" cy="16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0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30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986237"/>
            <a:ext cx="112827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Проведенное исследование выявило преобладание неприязненного отношения к коррупции в регионе. Только 17,0% участников опроса не считают это асоциальное явление предосудительным. Большинство же респондентов (55,7%, примерно столько же, что и в 2021 – 2022 гг.) осуждают как тех, кто дает взятки, так и тех, кто их берет. В том, что коррупция помогает ведению бизнеса, убеждены только 9,0% опрошенных представителей деловой среды (при 16,0% в 2022 г.). </a:t>
            </a:r>
            <a:endParaRPr lang="ru-RU" sz="160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Мнение, согласно которому предприятия сферы их бизнеса никогда не сталкиваются с необходимостью оказывать влияние на действия (бездействие) должностных лиц посредством осуществления неформальных прямых и (или) скрытых платежей, разделили от 57,8%  до 73,2% респондентов (в зависимости от целей этого влияния) – больше, чем в две предыдущие волны мониторинга (2022 г.: от 50,0% до 61,0%, 2021 г.: от 34,0% до 49,0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Вместе с тем, судя по материалам исследования, в отличие от «бытовой», «деловая» коррупция в Забайкальском крае в целом сохраняет </a:t>
            </a:r>
            <a:r>
              <a:rPr lang="ru-RU" sz="16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институциализированный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характер. Об этом свидетельствует, в частности, следующий факт: о том, что </a:t>
            </a:r>
            <a:r>
              <a:rPr lang="ru-RU" sz="1600">
                <a:latin typeface="Century Gothic" panose="020B0502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получении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государственного контракта федерального уровня предприятия их сферы бизнеса обычно производят неофициальные выплаты, сообщили 57,1% респондентов из числа тех, чьи предприятия получали государственный (муниципальный) заказ (при 40,9% в 2022 г. и 41,9% в 2021 г.), регионального уровня – 50,0% (при 54,5% в предыдущую волну мониторинга и 51,6% в 2021 г.). О подобной практике в отношении муниципальных контрактов заявили 42,9% участников исследования при 63,6% год назад и 58,1% в 2021 г.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Буфер обмена">
            <a:extLst>
              <a:ext uri="{FF2B5EF4-FFF2-40B4-BE49-F238E27FC236}">
                <a16:creationId xmlns="" xmlns:a16="http://schemas.microsoft.com/office/drawing/2014/main" id="{AB678B75-F4E8-4E20-AD12-1FD5F6A7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2" y="282642"/>
            <a:ext cx="832378" cy="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17199" y="1234807"/>
            <a:ext cx="49576" cy="4768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58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31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1213349"/>
            <a:ext cx="11281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Кроме того, в ходе исследования «деловой» коррупции установлено следующее.</a:t>
            </a:r>
          </a:p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 мнению респондентов, предприятия в сфере их бизнеса вынуждены оказывать влияние на действия (бездействие) должностных лиц посредством осуществления неформальных прямых и (или) скрытых платежей преимущественно должностным лицам полиции, органов внутренних дел (14,0%), </a:t>
            </a:r>
            <a:r>
              <a:rPr lang="ru-RU" sz="16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Ростехнадзора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(12,8%), </a:t>
            </a:r>
            <a:r>
              <a:rPr lang="ru-RU" sz="16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Роспотрбнадзора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(10,5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Незаконные требования к предпринимателям чаще всего предъявляют должностные лица полиции, органов внутренних дел (о таких случаях заявили 10,0% респондентов при 11,0% в 2022 г. и 14,1% в 2021 г.), </a:t>
            </a:r>
            <a:r>
              <a:rPr lang="ru-RU" sz="16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Роспотребнадзора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(7,0% - как и предыдущую волну мониторинга при 14,0% в 2021 г.) и налоговых органов (6,0% при 7,0% в 2022 г. и 15,2% в 2021 г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.).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Что касается «бытовой» коррупции, то в общественном мнении жителей Забайкальского края наиболее коррумпированными считаются следующие структуры: 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средства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массовой информации («довольно нечестными» или «абсолютно нечестными» их признали 38,6% участников исследования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); коммунальные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службы (37,4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%); политические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партии (36,9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%); местные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власти (36,5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%); служба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безопасности дорожного движения (36,1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%). Наименее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коррумпированными респонденты признали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собесы, службы занятости, другие социальные учреждения (20,5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%); общественные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организации по охране окружающей среды (20,1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%); средние </a:t>
            </a: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школы, училища, техникумы (17,4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%).</a:t>
            </a: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Буфер обмена">
            <a:extLst>
              <a:ext uri="{FF2B5EF4-FFF2-40B4-BE49-F238E27FC236}">
                <a16:creationId xmlns="" xmlns:a16="http://schemas.microsoft.com/office/drawing/2014/main" id="{AB678B75-F4E8-4E20-AD12-1FD5F6A7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2" y="282642"/>
            <a:ext cx="832378" cy="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26725" y="1912935"/>
            <a:ext cx="45719" cy="46956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193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5085F56-1345-4DD2-A768-A9B7FA4F1F8A}"/>
              </a:ext>
            </a:extLst>
          </p:cNvPr>
          <p:cNvSpPr/>
          <p:nvPr/>
        </p:nvSpPr>
        <p:spPr>
          <a:xfrm>
            <a:off x="3129075" y="4769627"/>
            <a:ext cx="6323890" cy="1903534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6271" y="6459841"/>
            <a:ext cx="515296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32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581968" y="489843"/>
            <a:ext cx="1006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Краткие выводы по итогам проведенного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91274" y="986237"/>
            <a:ext cx="11282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Основываясь на результатах проведенного исследования, следует констатировать преобладание среди жителей региона критического отношения к деятельности властей по борьбе с коррупцией. Совокупная доля забайкальцев, считающих, что для противодействия коррупции власти «делают все возможное» или «делают многое» составила 29,8% при 33,2% год назад и 30,2% в 2021 г. Мнение о том, что в указанном направлении власти «делают мало» или «ничего не делают», в общей сложности составила 56,2% при 50,4% в предыдущую волну мониторинга и 59,2% в 2021 г</a:t>
            </a:r>
            <a:r>
              <a:rPr lang="ru-RU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 целом работу органов власти Забайкальского края по противодействию коррупции «положительно» или «скорее положительно» оценили 44,0% опрошенных жителей региона (при 43,1% в 2022 г. и 65,8% в 2021 г.), «скорее отрицательно» или «отрицательно» - 29,7% (при 26,3% в 2022 г. и 26,5% в 2021 г.).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Буфер обмена">
            <a:extLst>
              <a:ext uri="{FF2B5EF4-FFF2-40B4-BE49-F238E27FC236}">
                <a16:creationId xmlns="" xmlns:a16="http://schemas.microsoft.com/office/drawing/2014/main" id="{AB678B75-F4E8-4E20-AD12-1FD5F6A7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2" y="282642"/>
            <a:ext cx="832378" cy="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9A7761-0C33-465D-9A0E-0150CAACBF20}"/>
              </a:ext>
            </a:extLst>
          </p:cNvPr>
          <p:cNvSpPr/>
          <p:nvPr/>
        </p:nvSpPr>
        <p:spPr>
          <a:xfrm flipH="1">
            <a:off x="817199" y="1234807"/>
            <a:ext cx="49576" cy="47681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59B0472-A696-4BCB-9D47-5F0C614674C2}"/>
              </a:ext>
            </a:extLst>
          </p:cNvPr>
          <p:cNvSpPr/>
          <p:nvPr/>
        </p:nvSpPr>
        <p:spPr>
          <a:xfrm>
            <a:off x="3129075" y="4925638"/>
            <a:ext cx="6323890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Коррупция остается одним из ключевых факторов, негативно влияющих на социально-экономическую и общественно-политическую ситуацию в Забайкальском крае.</a:t>
            </a:r>
            <a:endParaRPr lang="ru-RU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5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Титовская сопка – место, хранящее загадки древней истор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02" y="0"/>
            <a:ext cx="10296698" cy="69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A0BA37D-C7D9-47D7-864E-92172D3D2C5B}"/>
              </a:ext>
            </a:extLst>
          </p:cNvPr>
          <p:cNvSpPr txBox="1"/>
          <p:nvPr/>
        </p:nvSpPr>
        <p:spPr>
          <a:xfrm>
            <a:off x="2107420" y="136336"/>
            <a:ext cx="578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AB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4312801-9FFD-4C83-8414-C5590BB52A09}"/>
              </a:ext>
            </a:extLst>
          </p:cNvPr>
          <p:cNvSpPr txBox="1"/>
          <p:nvPr/>
        </p:nvSpPr>
        <p:spPr>
          <a:xfrm>
            <a:off x="2078947" y="109359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BD69639-3446-43E8-985A-2F28F122B39E}"/>
              </a:ext>
            </a:extLst>
          </p:cNvPr>
          <p:cNvSpPr/>
          <p:nvPr/>
        </p:nvSpPr>
        <p:spPr>
          <a:xfrm rot="20728286">
            <a:off x="660966" y="3000051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C66D27F-0C0C-4D18-8132-C116A46475C9}"/>
              </a:ext>
            </a:extLst>
          </p:cNvPr>
          <p:cNvSpPr/>
          <p:nvPr/>
        </p:nvSpPr>
        <p:spPr>
          <a:xfrm rot="19921038">
            <a:off x="1188457" y="4383385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082383D-AD94-4D3E-907E-20D7F749A5B9}"/>
              </a:ext>
            </a:extLst>
          </p:cNvPr>
          <p:cNvSpPr/>
          <p:nvPr/>
        </p:nvSpPr>
        <p:spPr>
          <a:xfrm rot="19389194">
            <a:off x="1649686" y="5614773"/>
            <a:ext cx="17098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77C69DB-BCC8-4CE6-9E60-771DD2109B2E}"/>
              </a:ext>
            </a:extLst>
          </p:cNvPr>
          <p:cNvSpPr/>
          <p:nvPr/>
        </p:nvSpPr>
        <p:spPr>
          <a:xfrm rot="18148210">
            <a:off x="2689059" y="6191548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641C057-C82D-4EBF-A4C0-A8FAFAF17816}"/>
              </a:ext>
            </a:extLst>
          </p:cNvPr>
          <p:cNvSpPr/>
          <p:nvPr/>
        </p:nvSpPr>
        <p:spPr>
          <a:xfrm rot="17120210">
            <a:off x="3866217" y="6650027"/>
            <a:ext cx="14330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78B4A7A-1725-4C0C-ABD6-56D4456E6AD0}"/>
              </a:ext>
            </a:extLst>
          </p:cNvPr>
          <p:cNvSpPr/>
          <p:nvPr/>
        </p:nvSpPr>
        <p:spPr>
          <a:xfrm>
            <a:off x="123825" y="5525095"/>
            <a:ext cx="4029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ООО «</a:t>
            </a:r>
            <a:r>
              <a:rPr lang="ru-RU" dirty="0" smtClean="0">
                <a:latin typeface="Century Gothic" panose="020B0502020202020204" pitchFamily="34" charset="0"/>
              </a:rPr>
              <a:t>ГЭПИЦентр-1»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Г. Омск, ул. Ленина, д. 8А</a:t>
            </a:r>
          </a:p>
          <a:p>
            <a:r>
              <a:rPr lang="ru-RU" dirty="0">
                <a:latin typeface="Century Gothic" panose="020B0502020202020204" pitchFamily="34" charset="0"/>
              </a:rPr>
              <a:t>Тел.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ru-RU" dirty="0">
                <a:latin typeface="Century Gothic" panose="020B0502020202020204" pitchFamily="34" charset="0"/>
              </a:rPr>
              <a:t>8 (3812) 25-04-72</a:t>
            </a:r>
          </a:p>
          <a:p>
            <a:r>
              <a:rPr lang="en-US" dirty="0">
                <a:latin typeface="Century Gothic" panose="020B0502020202020204" pitchFamily="34" charset="0"/>
              </a:rPr>
              <a:t>https://www.gepicentr.ru/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1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род Чита с высоты птичьего полета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 bwMode="auto">
          <a:xfrm>
            <a:off x="4848894" y="1222048"/>
            <a:ext cx="69342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5A529AD4-B96B-417A-A869-E2467341AA41}"/>
              </a:ext>
            </a:extLst>
          </p:cNvPr>
          <p:cNvSpPr/>
          <p:nvPr/>
        </p:nvSpPr>
        <p:spPr>
          <a:xfrm>
            <a:off x="4285374" y="5393072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79B18B8D-63BA-42C1-8E47-A2F59D52B722}"/>
              </a:ext>
            </a:extLst>
          </p:cNvPr>
          <p:cNvSpPr/>
          <p:nvPr/>
        </p:nvSpPr>
        <p:spPr>
          <a:xfrm>
            <a:off x="4285374" y="366721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FBEFCDAE-E136-42FD-BED8-F9F0B36FC25A}"/>
              </a:ext>
            </a:extLst>
          </p:cNvPr>
          <p:cNvSpPr/>
          <p:nvPr/>
        </p:nvSpPr>
        <p:spPr>
          <a:xfrm>
            <a:off x="10995985" y="366721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3F8F782-BE2D-4629-B3B6-919B46310C0E}"/>
              </a:ext>
            </a:extLst>
          </p:cNvPr>
          <p:cNvSpPr/>
          <p:nvPr/>
        </p:nvSpPr>
        <p:spPr>
          <a:xfrm>
            <a:off x="10914483" y="5393072"/>
            <a:ext cx="1350628" cy="1256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7EA4E4-35FB-4F9C-BD9E-7D8BD58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00849"/>
            <a:ext cx="4924338" cy="12563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Результаты исследования</a:t>
            </a:r>
            <a:br>
              <a:rPr lang="ru-RU" sz="3600" b="1" dirty="0">
                <a:solidFill>
                  <a:srgbClr val="E9974D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«деловой» коррупции</a:t>
            </a:r>
            <a:endParaRPr lang="ru-RU" sz="3600" dirty="0">
              <a:solidFill>
                <a:srgbClr val="E99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543CCCA-1F43-4FF7-BEE1-5DFEBAC40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1791404" y="-4"/>
            <a:ext cx="417015" cy="6858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80252CAD-13BE-4A79-A673-9C87F577A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5824993" y="-5824998"/>
            <a:ext cx="396999" cy="1204698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DC870C9-8A2C-4B00-9D2B-136D03D13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6"/>
            <a:ext cx="396999" cy="6858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7066866-78F7-48AC-BD45-C5E96AAEC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5892589" y="568411"/>
            <a:ext cx="396999" cy="12182179"/>
          </a:xfrm>
          <a:prstGeom prst="rect">
            <a:avLst/>
          </a:prstGeom>
        </p:spPr>
      </p:pic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8299" y="6442532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01FB98B-8001-47C6-984F-0531B8F0F590}"/>
              </a:ext>
            </a:extLst>
          </p:cNvPr>
          <p:cNvSpPr/>
          <p:nvPr/>
        </p:nvSpPr>
        <p:spPr>
          <a:xfrm>
            <a:off x="394656" y="401495"/>
            <a:ext cx="11433552" cy="60734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 w="0" h="0"/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506321" y="525427"/>
            <a:ext cx="1045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Социально-демографические характеристики организаций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2DF2700-3591-42F6-A3C7-294961DEB621}"/>
              </a:ext>
            </a:extLst>
          </p:cNvPr>
          <p:cNvSpPr txBox="1"/>
          <p:nvPr/>
        </p:nvSpPr>
        <p:spPr>
          <a:xfrm rot="5400000">
            <a:off x="11375263" y="5085989"/>
            <a:ext cx="1270137" cy="27699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F5C71D6E-45CE-41E8-8A00-6E66EDB5A37D}"/>
              </a:ext>
            </a:extLst>
          </p:cNvPr>
          <p:cNvCxnSpPr>
            <a:cxnSpLocks/>
          </p:cNvCxnSpPr>
          <p:nvPr/>
        </p:nvCxnSpPr>
        <p:spPr>
          <a:xfrm flipH="1">
            <a:off x="12007134" y="6002995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B50CB04A-A911-4FDA-8DF8-E2D6618482F3}"/>
              </a:ext>
            </a:extLst>
          </p:cNvPr>
          <p:cNvCxnSpPr>
            <a:cxnSpLocks/>
          </p:cNvCxnSpPr>
          <p:nvPr/>
        </p:nvCxnSpPr>
        <p:spPr>
          <a:xfrm flipH="1">
            <a:off x="12001300" y="4119619"/>
            <a:ext cx="1555" cy="32636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D752B5D-54DA-4DF2-9372-C43576250165}"/>
              </a:ext>
            </a:extLst>
          </p:cNvPr>
          <p:cNvSpPr txBox="1"/>
          <p:nvPr/>
        </p:nvSpPr>
        <p:spPr>
          <a:xfrm>
            <a:off x="1213876" y="1262555"/>
            <a:ext cx="325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Форма собственности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B2BCE4-BAD9-4E2F-B798-2A241454298E}"/>
              </a:ext>
            </a:extLst>
          </p:cNvPr>
          <p:cNvSpPr txBox="1"/>
          <p:nvPr/>
        </p:nvSpPr>
        <p:spPr>
          <a:xfrm>
            <a:off x="6568841" y="1262555"/>
            <a:ext cx="50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Уровень менеджмента организации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0F27EE5-539F-40AC-8755-280F89D74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99583"/>
              </p:ext>
            </p:extLst>
          </p:nvPr>
        </p:nvGraphicFramePr>
        <p:xfrm>
          <a:off x="650393" y="1667313"/>
          <a:ext cx="4378608" cy="1299972"/>
        </p:xfrm>
        <a:graphic>
          <a:graphicData uri="http://schemas.openxmlformats.org/drawingml/2006/table">
            <a:tbl>
              <a:tblPr firstRow="1" firstCol="1" bandRow="1"/>
              <a:tblGrid>
                <a:gridCol w="3753827">
                  <a:extLst>
                    <a:ext uri="{9D8B030D-6E8A-4147-A177-3AD203B41FA5}">
                      <a16:colId xmlns="" xmlns:a16="http://schemas.microsoft.com/office/drawing/2014/main" val="3379594843"/>
                    </a:ext>
                  </a:extLst>
                </a:gridCol>
                <a:gridCol w="624781">
                  <a:extLst>
                    <a:ext uri="{9D8B030D-6E8A-4147-A177-3AD203B41FA5}">
                      <a16:colId xmlns="" xmlns:a16="http://schemas.microsoft.com/office/drawing/2014/main" val="759591711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092832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3317656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Смешанная российская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доли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собственности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27965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146789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российская и иностранная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692511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438FC10-CCB5-4E0A-81E6-D69F62498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69869"/>
              </p:ext>
            </p:extLst>
          </p:nvPr>
        </p:nvGraphicFramePr>
        <p:xfrm>
          <a:off x="6901355" y="1631887"/>
          <a:ext cx="4378608" cy="2265934"/>
        </p:xfrm>
        <a:graphic>
          <a:graphicData uri="http://schemas.openxmlformats.org/drawingml/2006/table">
            <a:tbl>
              <a:tblPr firstRow="1" firstCol="1" bandRow="1"/>
              <a:tblGrid>
                <a:gridCol w="3753826">
                  <a:extLst>
                    <a:ext uri="{9D8B030D-6E8A-4147-A177-3AD203B41FA5}">
                      <a16:colId xmlns="" xmlns:a16="http://schemas.microsoft.com/office/drawing/2014/main" val="3891456593"/>
                    </a:ext>
                  </a:extLst>
                </a:gridCol>
                <a:gridCol w="624782">
                  <a:extLst>
                    <a:ext uri="{9D8B030D-6E8A-4147-A177-3AD203B41FA5}">
                      <a16:colId xmlns="" xmlns:a16="http://schemas.microsoft.com/office/drawing/2014/main" val="772112349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 и (или) собственник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1720142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правления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236044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организации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824174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высшего звена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860756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среднего звена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38339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линейное и (или) функциональное руководство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538013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446314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C866251-2640-4ACC-844E-39D11B1E5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80586"/>
              </p:ext>
            </p:extLst>
          </p:nvPr>
        </p:nvGraphicFramePr>
        <p:xfrm>
          <a:off x="2930619" y="4390271"/>
          <a:ext cx="3799776" cy="1391412"/>
        </p:xfrm>
        <a:graphic>
          <a:graphicData uri="http://schemas.openxmlformats.org/drawingml/2006/table">
            <a:tbl>
              <a:tblPr firstRow="1" firstCol="1" bandRow="1"/>
              <a:tblGrid>
                <a:gridCol w="1954198">
                  <a:extLst>
                    <a:ext uri="{9D8B030D-6E8A-4147-A177-3AD203B41FA5}">
                      <a16:colId xmlns="" xmlns:a16="http://schemas.microsoft.com/office/drawing/2014/main" val="3584570644"/>
                    </a:ext>
                  </a:extLst>
                </a:gridCol>
                <a:gridCol w="1845578">
                  <a:extLst>
                    <a:ext uri="{9D8B030D-6E8A-4147-A177-3AD203B41FA5}">
                      <a16:colId xmlns="" xmlns:a16="http://schemas.microsoft.com/office/drawing/2014/main" val="2653699218"/>
                    </a:ext>
                  </a:extLst>
                </a:gridCol>
              </a:tblGrid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15 человек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688938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до 100 человек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871236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101 до 250 человек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439226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251 до 500 человек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089751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501 до 1000 человек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863877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1000 человек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518541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3EE1D4C-F97B-47C9-82FB-14724EE2A80A}"/>
              </a:ext>
            </a:extLst>
          </p:cNvPr>
          <p:cNvSpPr txBox="1"/>
          <p:nvPr/>
        </p:nvSpPr>
        <p:spPr>
          <a:xfrm>
            <a:off x="2487893" y="3993291"/>
            <a:ext cx="468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Численность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25391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6124698" y="1317332"/>
            <a:ext cx="5652474" cy="3659520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159028" y="1500486"/>
            <a:ext cx="50135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предприятия сферы их бизнеса никогда не сталкиваются с необходимостью оказывать влияние на действия (бездействие) должностных лиц посредством осуществления неформальных прямых и (или) скрытых платежей, заявили от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до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респондентов. Чаще всего указывалось, что указанное влияние оказывалось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ради использования авторитета в силу занимаемой должности для оказания воздействия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%), а также с целью несовершения должностным лицом входящих в его служебные полномочия действий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(42,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%). 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6903" y="1317331"/>
            <a:ext cx="570269" cy="36595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2666" y="29470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-1056917" y="6430118"/>
            <a:ext cx="1450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Частота столкновения организаций с необходимостью в неформальном платеже в различных ситуациях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Доля">
            <a:extLst>
              <a:ext uri="{FF2B5EF4-FFF2-40B4-BE49-F238E27FC236}">
                <a16:creationId xmlns="" xmlns:a16="http://schemas.microsoft.com/office/drawing/2014/main" id="{0A4A968A-D6BF-4D7A-B69F-14CFAAC5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" y="327639"/>
            <a:ext cx="779773" cy="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E2AE73B-C6D8-4885-8059-35A9CD557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76927"/>
              </p:ext>
            </p:extLst>
          </p:nvPr>
        </p:nvGraphicFramePr>
        <p:xfrm>
          <a:off x="384561" y="1317331"/>
          <a:ext cx="5655057" cy="4827355"/>
        </p:xfrm>
        <a:graphic>
          <a:graphicData uri="http://schemas.openxmlformats.org/drawingml/2006/table">
            <a:tbl>
              <a:tblPr/>
              <a:tblGrid>
                <a:gridCol w="2221445">
                  <a:extLst>
                    <a:ext uri="{9D8B030D-6E8A-4147-A177-3AD203B41FA5}">
                      <a16:colId xmlns="" xmlns:a16="http://schemas.microsoft.com/office/drawing/2014/main" val="1648826039"/>
                    </a:ext>
                  </a:extLst>
                </a:gridCol>
                <a:gridCol w="499474">
                  <a:extLst>
                    <a:ext uri="{9D8B030D-6E8A-4147-A177-3AD203B41FA5}">
                      <a16:colId xmlns="" xmlns:a16="http://schemas.microsoft.com/office/drawing/2014/main" val="3410978910"/>
                    </a:ext>
                  </a:extLst>
                </a:gridCol>
                <a:gridCol w="480626">
                  <a:extLst>
                    <a:ext uri="{9D8B030D-6E8A-4147-A177-3AD203B41FA5}">
                      <a16:colId xmlns="" xmlns:a16="http://schemas.microsoft.com/office/drawing/2014/main" val="3823846085"/>
                    </a:ext>
                  </a:extLst>
                </a:gridCol>
                <a:gridCol w="574866">
                  <a:extLst>
                    <a:ext uri="{9D8B030D-6E8A-4147-A177-3AD203B41FA5}">
                      <a16:colId xmlns="" xmlns:a16="http://schemas.microsoft.com/office/drawing/2014/main" val="625177269"/>
                    </a:ext>
                  </a:extLst>
                </a:gridCol>
                <a:gridCol w="556018">
                  <a:extLst>
                    <a:ext uri="{9D8B030D-6E8A-4147-A177-3AD203B41FA5}">
                      <a16:colId xmlns="" xmlns:a16="http://schemas.microsoft.com/office/drawing/2014/main" val="821578735"/>
                    </a:ext>
                  </a:extLst>
                </a:gridCol>
                <a:gridCol w="424081">
                  <a:extLst>
                    <a:ext uri="{9D8B030D-6E8A-4147-A177-3AD203B41FA5}">
                      <a16:colId xmlns="" xmlns:a16="http://schemas.microsoft.com/office/drawing/2014/main" val="1350323886"/>
                    </a:ext>
                  </a:extLst>
                </a:gridCol>
                <a:gridCol w="898547">
                  <a:extLst>
                    <a:ext uri="{9D8B030D-6E8A-4147-A177-3AD203B41FA5}">
                      <a16:colId xmlns="" xmlns:a16="http://schemas.microsoft.com/office/drawing/2014/main" val="2344021202"/>
                    </a:ext>
                  </a:extLst>
                </a:gridCol>
              </a:tblGrid>
              <a:tr h="9586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Цели оказания влияния на действия (бездействие) должностных лиц посредством осуществления неформальных прямых или скрытых платежей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никогда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редко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время от времени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довольно часто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очень часто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затрудняюсь ответить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0956120"/>
                  </a:ext>
                </a:extLst>
              </a:tr>
              <a:tr h="902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Совершение должностным лицом входящих в его служебные полномочия действий (чтобы он быстрее делал то, что и так обязан сделать по долгу службы)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59,0%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6485481"/>
                  </a:ext>
                </a:extLst>
              </a:tr>
              <a:tr h="881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Несовершение должностным лицом входящих в его служебные полномочия действий (бездействие) (чтобы он не искал повода придираться к чему-либо)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7772869"/>
                  </a:ext>
                </a:extLst>
              </a:tr>
              <a:tr h="76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Использование авторитета в силу занимаемой должности для оказания воздействия (уговоры, обещания, принуждения и др. с его стороны)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9531019"/>
                  </a:ext>
                </a:extLst>
              </a:tr>
              <a:tr h="546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Попустительство на службе (чтобы он "закрыл глаза" на выявленное нарушение)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5070424"/>
                  </a:ext>
                </a:extLst>
              </a:tr>
              <a:tr h="76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Совершение должностным лицом незаконных действий (бездействие) (чтобы он в чем-то нарушил свои должностные обязанности)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900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52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72225" y="4235641"/>
            <a:ext cx="10725826" cy="2374626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1192886" y="350062"/>
            <a:ext cx="1044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Фактические значения параметров оценки коррупции, в том числе уровня коррупции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639899" y="4405609"/>
            <a:ext cx="10390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63,0% участников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исследования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указали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что у предприятий их сферы бизнеса на один неформальный прямой или скрытый платеж в среднем приходится от 3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000 до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000 рублей и от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25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000 до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150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000 рублей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22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Лишь немногим реже (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%) назывались суммы в пределах от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10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000 до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25 000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ответе на вопрос о том, какая доля дохода от предпринимательской деятельности фирм в их сфере бизнеса в среднем приходится на неформальные прямые и (или) скрытые платежи, респонденты чаще всего оценивали долю в 0%.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02477" y="4233959"/>
            <a:ext cx="570269" cy="2374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51771" y="5221217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4C1FEEB-932A-430B-892E-E097D2DF47B7}"/>
              </a:ext>
            </a:extLst>
          </p:cNvPr>
          <p:cNvSpPr txBox="1"/>
          <p:nvPr/>
        </p:nvSpPr>
        <p:spPr>
          <a:xfrm>
            <a:off x="109066" y="1250816"/>
            <a:ext cx="60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Средняя сумма неформального платежа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Доля">
            <a:extLst>
              <a:ext uri="{FF2B5EF4-FFF2-40B4-BE49-F238E27FC236}">
                <a16:creationId xmlns="" xmlns:a16="http://schemas.microsoft.com/office/drawing/2014/main" id="{0A4A968A-D6BF-4D7A-B69F-14CFAAC5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" y="327639"/>
            <a:ext cx="779773" cy="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5636818" y="1271268"/>
            <a:ext cx="607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Доля дохода на неформальные платежи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882344"/>
              </p:ext>
            </p:extLst>
          </p:nvPr>
        </p:nvGraphicFramePr>
        <p:xfrm>
          <a:off x="6455704" y="1578835"/>
          <a:ext cx="4835383" cy="248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508294"/>
              </p:ext>
            </p:extLst>
          </p:nvPr>
        </p:nvGraphicFramePr>
        <p:xfrm>
          <a:off x="720024" y="1680789"/>
          <a:ext cx="5130428" cy="237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225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4813281"/>
            <a:ext cx="11068357" cy="1843341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2" y="6481669"/>
            <a:ext cx="397000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8757" y="4897441"/>
            <a:ext cx="10677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Было установлено, что в течение текущего года в конкурсах на получение государственного (муниципального) контракта участвовали предприятия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16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,0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менее одного государственного (муниципального) контракта, заказа федерального уровня получили предприятия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62,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респондентов, регионального –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муниципального –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75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4813281"/>
            <a:ext cx="570269" cy="18384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67265" y="5587013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6051141" y="1213722"/>
            <a:ext cx="607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Количество получений государственного (муниципального)  контракта, заказа</a:t>
            </a:r>
          </a:p>
          <a:p>
            <a:pPr algn="ctr"/>
            <a:endParaRPr lang="ru-RU" sz="1600" b="1" dirty="0">
              <a:gradFill flip="none" rotWithShape="1">
                <a:gsLst>
                  <a:gs pos="0">
                    <a:srgbClr val="94BF0C"/>
                  </a:gs>
                  <a:gs pos="33000">
                    <a:srgbClr val="50AE57"/>
                  </a:gs>
                  <a:gs pos="69000">
                    <a:srgbClr val="19A194"/>
                  </a:gs>
                  <a:gs pos="99000">
                    <a:srgbClr val="009ED9"/>
                  </a:gs>
                </a:gsLst>
                <a:lin ang="3000000" scaled="0"/>
                <a:tileRect/>
              </a:gra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Состав">
            <a:extLst>
              <a:ext uri="{FF2B5EF4-FFF2-40B4-BE49-F238E27FC236}">
                <a16:creationId xmlns="" xmlns:a16="http://schemas.microsoft.com/office/drawing/2014/main" id="{35476096-AE71-4400-A937-91A5C8FB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6" y="233228"/>
            <a:ext cx="921481" cy="9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78757" y="1214832"/>
            <a:ext cx="617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Участие организаций в конкурсах на получение государственного (муниципального) контракта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ADB9A09-FDE6-4898-A009-AD15B963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49261"/>
              </p:ext>
            </p:extLst>
          </p:nvPr>
        </p:nvGraphicFramePr>
        <p:xfrm>
          <a:off x="6251765" y="2382573"/>
          <a:ext cx="5435901" cy="1431770"/>
        </p:xfrm>
        <a:graphic>
          <a:graphicData uri="http://schemas.openxmlformats.org/drawingml/2006/table">
            <a:tbl>
              <a:tblPr firstRow="1" firstCol="1" bandRow="1"/>
              <a:tblGrid>
                <a:gridCol w="2866247">
                  <a:extLst>
                    <a:ext uri="{9D8B030D-6E8A-4147-A177-3AD203B41FA5}">
                      <a16:colId xmlns="" xmlns:a16="http://schemas.microsoft.com/office/drawing/2014/main" val="707346184"/>
                    </a:ext>
                  </a:extLst>
                </a:gridCol>
                <a:gridCol w="677057">
                  <a:extLst>
                    <a:ext uri="{9D8B030D-6E8A-4147-A177-3AD203B41FA5}">
                      <a16:colId xmlns="" xmlns:a16="http://schemas.microsoft.com/office/drawing/2014/main" val="763112875"/>
                    </a:ext>
                  </a:extLst>
                </a:gridCol>
                <a:gridCol w="548209">
                  <a:extLst>
                    <a:ext uri="{9D8B030D-6E8A-4147-A177-3AD203B41FA5}">
                      <a16:colId xmlns="" xmlns:a16="http://schemas.microsoft.com/office/drawing/2014/main" val="162488233"/>
                    </a:ext>
                  </a:extLst>
                </a:gridCol>
                <a:gridCol w="822921">
                  <a:extLst>
                    <a:ext uri="{9D8B030D-6E8A-4147-A177-3AD203B41FA5}">
                      <a16:colId xmlns="" xmlns:a16="http://schemas.microsoft.com/office/drawing/2014/main" val="3176399333"/>
                    </a:ext>
                  </a:extLst>
                </a:gridCol>
                <a:gridCol w="521467">
                  <a:extLst>
                    <a:ext uri="{9D8B030D-6E8A-4147-A177-3AD203B41FA5}">
                      <a16:colId xmlns="" xmlns:a16="http://schemas.microsoft.com/office/drawing/2014/main" val="3528958028"/>
                    </a:ext>
                  </a:extLst>
                </a:gridCol>
              </a:tblGrid>
              <a:tr h="59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заказчика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1 раз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2 раза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Да, 3 раза и более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658151"/>
                  </a:ext>
                </a:extLst>
              </a:tr>
              <a:tr h="283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6637838"/>
                  </a:ext>
                </a:extLst>
              </a:tr>
              <a:tr h="276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6840362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7111301"/>
                  </a:ext>
                </a:extLst>
              </a:tr>
            </a:tbl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29467"/>
              </p:ext>
            </p:extLst>
          </p:nvPr>
        </p:nvGraphicFramePr>
        <p:xfrm>
          <a:off x="1295219" y="1788000"/>
          <a:ext cx="4658213" cy="286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01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DACB18-AE85-4EC4-A409-58BC42B572BD}"/>
              </a:ext>
            </a:extLst>
          </p:cNvPr>
          <p:cNvSpPr/>
          <p:nvPr/>
        </p:nvSpPr>
        <p:spPr>
          <a:xfrm>
            <a:off x="419254" y="4589421"/>
            <a:ext cx="11068357" cy="2067202"/>
          </a:xfrm>
          <a:prstGeom prst="rect">
            <a:avLst/>
          </a:prstGeom>
          <a:solidFill>
            <a:srgbClr val="F5B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6465C59-C382-4C2C-AFD7-EFC83C566BF3}"/>
              </a:ext>
            </a:extLst>
          </p:cNvPr>
          <p:cNvSpPr/>
          <p:nvPr/>
        </p:nvSpPr>
        <p:spPr>
          <a:xfrm>
            <a:off x="472225" y="249415"/>
            <a:ext cx="11304947" cy="889108"/>
          </a:xfrm>
          <a:prstGeom prst="rect">
            <a:avLst/>
          </a:prstGeom>
          <a:solidFill>
            <a:srgbClr val="E99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9974D"/>
              </a:solidFill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="" xmlns:a16="http://schemas.microsoft.com/office/drawing/2014/main" id="{1A2ED48F-1A27-449A-B3FC-4200560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7171" y="6481669"/>
            <a:ext cx="414829" cy="365125"/>
          </a:xfrm>
        </p:spPr>
        <p:txBody>
          <a:bodyPr/>
          <a:lstStyle/>
          <a:p>
            <a:pPr algn="ctr"/>
            <a:fld id="{A782EEC9-C40D-4DB6-84D6-BC176360132E}" type="slidenum">
              <a:rPr lang="ru-RU" sz="1600" b="1" smtClean="0">
                <a:solidFill>
                  <a:srgbClr val="FDD191"/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ru-RU" sz="1600" b="1" dirty="0">
              <a:solidFill>
                <a:srgbClr val="FDD1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8C0580F-B5DC-4D69-B17D-68234B366F00}"/>
              </a:ext>
            </a:extLst>
          </p:cNvPr>
          <p:cNvSpPr txBox="1"/>
          <p:nvPr/>
        </p:nvSpPr>
        <p:spPr>
          <a:xfrm>
            <a:off x="962976" y="458330"/>
            <a:ext cx="10445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Структура коррупции в Забайкальском крае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C12EA48-78A1-499F-9677-2B01797B886D}"/>
              </a:ext>
            </a:extLst>
          </p:cNvPr>
          <p:cNvSpPr/>
          <p:nvPr/>
        </p:nvSpPr>
        <p:spPr>
          <a:xfrm>
            <a:off x="472225" y="4734484"/>
            <a:ext cx="10543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 тем, что коррупция в наибольшей степени развита на федеральном уровне, согласилось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респондентов. В том, что коррупция наиболее представлена на региональном уровне, выразили уверенность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участников опроса, на местном –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13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%. Доля затруднившихся с ответом на данный вопрос составила относительное большинство респондентов -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29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 том, что при получении государственного контракта федерального уровня предприятия их сферы бизнеса обычно производят неофициальные выплаты, сообщили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0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респондентов, регионального и муниципального уровней  –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49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42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%,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соответственно.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19740AF-DB57-4F4E-A27A-2849F2DC6752}"/>
              </a:ext>
            </a:extLst>
          </p:cNvPr>
          <p:cNvSpPr/>
          <p:nvPr/>
        </p:nvSpPr>
        <p:spPr>
          <a:xfrm>
            <a:off x="11221502" y="4584565"/>
            <a:ext cx="570269" cy="20672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4E892E3-7D02-4BA1-936C-FEC8B8232D1C}"/>
              </a:ext>
            </a:extLst>
          </p:cNvPr>
          <p:cNvSpPr txBox="1"/>
          <p:nvPr/>
        </p:nvSpPr>
        <p:spPr>
          <a:xfrm rot="5400000">
            <a:off x="10477638" y="5428736"/>
            <a:ext cx="207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ВЫВОД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E256DA-678C-496B-9FB9-7FF9049D3BD6}"/>
              </a:ext>
            </a:extLst>
          </p:cNvPr>
          <p:cNvSpPr txBox="1"/>
          <p:nvPr/>
        </p:nvSpPr>
        <p:spPr>
          <a:xfrm rot="5400000">
            <a:off x="11353998" y="5085989"/>
            <a:ext cx="1270137" cy="276999"/>
          </a:xfrm>
          <a:prstGeom prst="rect">
            <a:avLst/>
          </a:prstGeom>
          <a:noFill/>
          <a:ln>
            <a:solidFill>
              <a:srgbClr val="F3C49B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3C4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ГЭПИЦЕНТР-1</a:t>
            </a:r>
            <a:endParaRPr lang="ru-RU" sz="1200" b="1" dirty="0">
              <a:solidFill>
                <a:srgbClr val="F3C4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4D06E6A-DBAA-4A4C-81F4-CA508004208C}"/>
              </a:ext>
            </a:extLst>
          </p:cNvPr>
          <p:cNvCxnSpPr>
            <a:cxnSpLocks/>
          </p:cNvCxnSpPr>
          <p:nvPr/>
        </p:nvCxnSpPr>
        <p:spPr>
          <a:xfrm flipH="1">
            <a:off x="11985869" y="6002995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4A809C-4A58-4806-BD73-AA1F52A7AA62}"/>
              </a:ext>
            </a:extLst>
          </p:cNvPr>
          <p:cNvCxnSpPr>
            <a:cxnSpLocks/>
          </p:cNvCxnSpPr>
          <p:nvPr/>
        </p:nvCxnSpPr>
        <p:spPr>
          <a:xfrm flipH="1">
            <a:off x="11980035" y="4119619"/>
            <a:ext cx="1555" cy="326363"/>
          </a:xfrm>
          <a:prstGeom prst="line">
            <a:avLst/>
          </a:prstGeom>
          <a:ln w="28575">
            <a:solidFill>
              <a:srgbClr val="F3C49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D372F2-E40D-4E93-AED6-A8947AEB4CFB}"/>
              </a:ext>
            </a:extLst>
          </p:cNvPr>
          <p:cNvSpPr txBox="1"/>
          <p:nvPr/>
        </p:nvSpPr>
        <p:spPr>
          <a:xfrm>
            <a:off x="5363795" y="1633809"/>
            <a:ext cx="661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Процент от суммы  контракта на неофициальные выплаты</a:t>
            </a:r>
          </a:p>
        </p:txBody>
      </p:sp>
      <p:pic>
        <p:nvPicPr>
          <p:cNvPr id="4098" name="Picture 2" descr="Состав">
            <a:extLst>
              <a:ext uri="{FF2B5EF4-FFF2-40B4-BE49-F238E27FC236}">
                <a16:creationId xmlns="" xmlns:a16="http://schemas.microsoft.com/office/drawing/2014/main" id="{35476096-AE71-4400-A937-91A5C8FB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6" y="233228"/>
            <a:ext cx="921481" cy="9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B68FDE-4F5A-4EB5-B1EF-444BB85907E8}"/>
              </a:ext>
            </a:extLst>
          </p:cNvPr>
          <p:cNvSpPr txBox="1"/>
          <p:nvPr/>
        </p:nvSpPr>
        <p:spPr>
          <a:xfrm>
            <a:off x="419254" y="1238811"/>
            <a:ext cx="478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«Как Вы считаете, на каком уровне коррупция развита в</a:t>
            </a:r>
            <a:r>
              <a:rPr lang="en-US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rgbClr val="E9974D"/>
                </a:solidFill>
                <a:latin typeface="Century Gothic" panose="020B0502020202020204" pitchFamily="34" charset="0"/>
              </a:rPr>
              <a:t>наибольшей степени?»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47786C0-072C-4E25-A5DB-0B8BFD2B3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32720"/>
              </p:ext>
            </p:extLst>
          </p:nvPr>
        </p:nvGraphicFramePr>
        <p:xfrm>
          <a:off x="5363795" y="2137725"/>
          <a:ext cx="6611878" cy="1544320"/>
        </p:xfrm>
        <a:graphic>
          <a:graphicData uri="http://schemas.openxmlformats.org/drawingml/2006/table">
            <a:tbl>
              <a:tblPr firstRow="1" firstCol="1" bandRow="1"/>
              <a:tblGrid>
                <a:gridCol w="1088232">
                  <a:extLst>
                    <a:ext uri="{9D8B030D-6E8A-4147-A177-3AD203B41FA5}">
                      <a16:colId xmlns="" xmlns:a16="http://schemas.microsoft.com/office/drawing/2014/main" val="3322120699"/>
                    </a:ext>
                  </a:extLst>
                </a:gridCol>
                <a:gridCol w="771525">
                  <a:extLst>
                    <a:ext uri="{9D8B030D-6E8A-4147-A177-3AD203B41FA5}">
                      <a16:colId xmlns="" xmlns:a16="http://schemas.microsoft.com/office/drawing/2014/main" val="176272198"/>
                    </a:ext>
                  </a:extLst>
                </a:gridCol>
                <a:gridCol w="504825">
                  <a:extLst>
                    <a:ext uri="{9D8B030D-6E8A-4147-A177-3AD203B41FA5}">
                      <a16:colId xmlns="" xmlns:a16="http://schemas.microsoft.com/office/drawing/2014/main" val="513656645"/>
                    </a:ext>
                  </a:extLst>
                </a:gridCol>
                <a:gridCol w="552450">
                  <a:extLst>
                    <a:ext uri="{9D8B030D-6E8A-4147-A177-3AD203B41FA5}">
                      <a16:colId xmlns="" xmlns:a16="http://schemas.microsoft.com/office/drawing/2014/main" val="565729314"/>
                    </a:ext>
                  </a:extLst>
                </a:gridCol>
                <a:gridCol w="619125">
                  <a:extLst>
                    <a:ext uri="{9D8B030D-6E8A-4147-A177-3AD203B41FA5}">
                      <a16:colId xmlns="" xmlns:a16="http://schemas.microsoft.com/office/drawing/2014/main" val="395434589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56421883"/>
                    </a:ext>
                  </a:extLst>
                </a:gridCol>
                <a:gridCol w="590550">
                  <a:extLst>
                    <a:ext uri="{9D8B030D-6E8A-4147-A177-3AD203B41FA5}">
                      <a16:colId xmlns="" xmlns:a16="http://schemas.microsoft.com/office/drawing/2014/main" val="1219966219"/>
                    </a:ext>
                  </a:extLst>
                </a:gridCol>
                <a:gridCol w="618488">
                  <a:extLst>
                    <a:ext uri="{9D8B030D-6E8A-4147-A177-3AD203B41FA5}">
                      <a16:colId xmlns="" xmlns:a16="http://schemas.microsoft.com/office/drawing/2014/main" val="172918462"/>
                    </a:ext>
                  </a:extLst>
                </a:gridCol>
                <a:gridCol w="1257083">
                  <a:extLst>
                    <a:ext uri="{9D8B030D-6E8A-4147-A177-3AD203B41FA5}">
                      <a16:colId xmlns="" xmlns:a16="http://schemas.microsoft.com/office/drawing/2014/main" val="1999760183"/>
                    </a:ext>
                  </a:extLst>
                </a:gridCol>
              </a:tblGrid>
              <a:tr h="105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заказчика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5 - 10%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10 - 15%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15 - 20%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20 -25%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25-50%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50-75%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неофициальные выплаты не производятся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140754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2763581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0319309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9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7189311"/>
                  </a:ext>
                </a:extLst>
              </a:tr>
            </a:tbl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00000000-0008-0000-00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44316"/>
              </p:ext>
            </p:extLst>
          </p:nvPr>
        </p:nvGraphicFramePr>
        <p:xfrm>
          <a:off x="503546" y="1843487"/>
          <a:ext cx="4704276" cy="291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1213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4475</Words>
  <Application>Microsoft Office PowerPoint</Application>
  <PresentationFormat>Произвольный</PresentationFormat>
  <Paragraphs>486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Результаты исследования «деловой»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«бытовой» коррупции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Филонова</dc:creator>
  <cp:lastModifiedBy>RedNodo64 (Волостных 132)</cp:lastModifiedBy>
  <cp:revision>174</cp:revision>
  <dcterms:created xsi:type="dcterms:W3CDTF">2022-08-16T14:23:02Z</dcterms:created>
  <dcterms:modified xsi:type="dcterms:W3CDTF">2023-12-26T01:26:21Z</dcterms:modified>
</cp:coreProperties>
</file>