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67" r:id="rId13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20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84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2000240"/>
            <a:ext cx="4167182" cy="45720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b="1" i="1" dirty="0" smtClean="0">
                <a:solidFill>
                  <a:srgbClr val="C00000"/>
                </a:solidFill>
                <a:cs typeface="Aharoni" pitchFamily="2" charset="-79"/>
              </a:rPr>
              <a:t>ГОСУДАРСТВЕННОЕ УЧРЕЖДЕНИЕ СОЦИАЛЬНОГО ОБСЛУЖИВАНИЯ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cs typeface="Aharoni" pitchFamily="2" charset="-79"/>
              </a:rPr>
              <a:t>«КРАСНОЧИКОЙСКИЙ КОМПЛЕКСНЫЙ ЦЕНТР СОЦИАЛЬНОГО ОБСЛУЖИВАНИЯ НАСЕЛЕНИЯ «ЧЕРЁМУШКИ»</a:t>
            </a:r>
          </a:p>
          <a:p>
            <a:r>
              <a:rPr lang="ru-RU" sz="2400" b="1" i="1" dirty="0" smtClean="0">
                <a:solidFill>
                  <a:srgbClr val="C00000"/>
                </a:solidFill>
                <a:cs typeface="Aharoni" pitchFamily="2" charset="-79"/>
              </a:rPr>
              <a:t>ЗАБАЙКАЛЬСКОГО КРАЯ</a:t>
            </a:r>
            <a:endParaRPr lang="ru-RU" sz="2400" b="1" i="1" dirty="0">
              <a:solidFill>
                <a:srgbClr val="C00000"/>
              </a:solidFill>
              <a:cs typeface="Aharoni" pitchFamily="2" charset="-79"/>
            </a:endParaRPr>
          </a:p>
        </p:txBody>
      </p:sp>
      <p:pic>
        <p:nvPicPr>
          <p:cNvPr id="5" name="Рисунок 4" descr="C:\Users\Черёмушки\Desktop\i (12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20" y="357166"/>
            <a:ext cx="1952625" cy="1847850"/>
          </a:xfrm>
          <a:prstGeom prst="round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024174" y="714356"/>
            <a:ext cx="6143668" cy="471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СЛУЖБА СОЦИАЛЬНОГО СОПРОВОЖДЕНИЯ СЕМЕЙ С ДЕТЬМИ</a:t>
            </a:r>
          </a:p>
          <a:p>
            <a:pPr algn="ctr"/>
            <a:endParaRPr lang="ru-RU" sz="3200" b="1" i="1" dirty="0" smtClean="0">
              <a:ln w="12700">
                <a:solidFill>
                  <a:srgbClr val="C000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3200" b="1" i="1" dirty="0" smtClean="0">
              <a:ln w="12700">
                <a:solidFill>
                  <a:srgbClr val="C000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3200" b="1" i="1" dirty="0" smtClean="0">
              <a:ln w="12700">
                <a:solidFill>
                  <a:srgbClr val="C00000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400" i="1" dirty="0" smtClean="0">
              <a:solidFill>
                <a:srgbClr val="C00000"/>
              </a:solidFill>
            </a:endParaRPr>
          </a:p>
          <a:p>
            <a:pPr algn="ctr"/>
            <a:endParaRPr lang="ru-RU" sz="2400" i="1" dirty="0" smtClean="0">
              <a:solidFill>
                <a:srgbClr val="C00000"/>
              </a:solidFill>
            </a:endParaRPr>
          </a:p>
          <a:p>
            <a:pPr algn="ctr"/>
            <a:endParaRPr lang="ru-RU" sz="28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(открыта с 01.09.2016 г.)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67182" y="5286388"/>
            <a:ext cx="5738818" cy="15716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Информацию Вы можете получить 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Тел.:  2-10-89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mail</a:t>
            </a:r>
            <a:r>
              <a:rPr lang="ru-RU" sz="2400" b="1" dirty="0" smtClean="0">
                <a:solidFill>
                  <a:srgbClr val="FF0000"/>
                </a:solidFill>
              </a:rPr>
              <a:t>:с</a:t>
            </a:r>
            <a:r>
              <a:rPr lang="en-US" sz="2400" b="1" dirty="0" smtClean="0">
                <a:solidFill>
                  <a:srgbClr val="FF0000"/>
                </a:solidFill>
              </a:rPr>
              <a:t>heremushki_2010@mail.ru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Сайт: с</a:t>
            </a:r>
            <a:r>
              <a:rPr lang="en-US" sz="2400" b="1" dirty="0" err="1" smtClean="0">
                <a:solidFill>
                  <a:srgbClr val="FF0000"/>
                </a:solidFill>
              </a:rPr>
              <a:t>heremushki</a:t>
            </a:r>
            <a:r>
              <a:rPr lang="en-US" sz="2400" b="1" dirty="0" smtClean="0">
                <a:solidFill>
                  <a:srgbClr val="FF0000"/>
                </a:solidFill>
              </a:rPr>
              <a:t>. </a:t>
            </a:r>
            <a:r>
              <a:rPr lang="en-US" sz="2400" b="1" smtClean="0">
                <a:solidFill>
                  <a:srgbClr val="FF0000"/>
                </a:solidFill>
              </a:rPr>
              <a:t>zabguso.ru </a:t>
            </a:r>
            <a:endParaRPr lang="en-US" sz="24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                                                       </a:t>
            </a:r>
            <a:r>
              <a:rPr lang="ru-RU" sz="2800" b="1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«РЯДОМ С БАБУШКОЙ, РЯДОМ С ДЕДУШКОЙ»</a:t>
            </a:r>
          </a:p>
          <a:p>
            <a:r>
              <a:rPr lang="ru-RU" sz="3200" b="1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                                     </a:t>
            </a:r>
          </a:p>
          <a:p>
            <a:pPr algn="ctr"/>
            <a:endParaRPr lang="ru-RU" sz="3200" b="1" i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  <a:p>
            <a:pPr algn="ctr"/>
            <a:endParaRPr lang="ru-RU" sz="3200" b="1" i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  <a:p>
            <a:pPr algn="ctr"/>
            <a:endParaRPr lang="ru-RU" sz="3200" b="1" i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  <a:p>
            <a:pPr algn="ctr"/>
            <a:endParaRPr lang="ru-RU" sz="3200" b="1" i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026" name="Picture 2" descr="C:\Users\Черёмушки\Desktop\картинки\bdaf43ce7b8d7fef91d805a82e9f31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644964">
            <a:off x="190656" y="321140"/>
            <a:ext cx="2586901" cy="175203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524240" y="1142984"/>
            <a:ext cx="6381760" cy="3071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Цель технологии </a:t>
            </a:r>
            <a:r>
              <a:rPr lang="ru-RU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- решение проблемы разрушения института  семьи через преемственность поколений</a:t>
            </a:r>
          </a:p>
          <a:p>
            <a:pPr algn="just"/>
            <a:r>
              <a:rPr lang="ru-RU" sz="2400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   </a:t>
            </a:r>
            <a:endParaRPr lang="ru-RU" sz="2400" i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0058" y="1857364"/>
            <a:ext cx="3643338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СОЦИАЛЬНОЕ ПАРТНЕРСТВО</a:t>
            </a:r>
            <a:endParaRPr lang="ru-RU" sz="2000" b="1" i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6386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6140" y="4143380"/>
            <a:ext cx="261600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309662" y="2214554"/>
            <a:ext cx="2357454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ВОЛОНТЕРСКИЕ</a:t>
            </a: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ОТРЯДЫ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38686" y="2786058"/>
            <a:ext cx="241459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КЛУБЫ ПОЖИЛЫХ</a:t>
            </a:r>
            <a:br>
              <a:rPr lang="ru-RU" sz="2000" b="1" i="1" dirty="0" smtClean="0">
                <a:solidFill>
                  <a:srgbClr val="FF0000"/>
                </a:solidFill>
              </a:rPr>
            </a:br>
            <a:r>
              <a:rPr lang="ru-RU" sz="2000" b="1" i="1" dirty="0" smtClean="0">
                <a:solidFill>
                  <a:srgbClr val="FF0000"/>
                </a:solidFill>
              </a:rPr>
              <a:t>ЛЮДЕЙ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53330" y="2786058"/>
            <a:ext cx="2286016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ОРГАНИЗАЦИИ И УЧРЕЖДЕНИЯ КУЛЬТУРЫ, СПОРТА И ОБРАЗОВАНИЯ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5" name="Стрелка вниз 14"/>
          <p:cNvSpPr/>
          <p:nvPr/>
        </p:nvSpPr>
        <p:spPr>
          <a:xfrm rot="2469461">
            <a:off x="3722577" y="2018357"/>
            <a:ext cx="42240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21415416">
            <a:off x="5681778" y="2439807"/>
            <a:ext cx="422402" cy="5479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9529136">
            <a:off x="8007386" y="2118643"/>
            <a:ext cx="422402" cy="8261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3" name="Picture 9" descr="C:\Users\Черёмушки\Desktop\16.062017\фото 2018\P_20171219_160454_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92" y="3535379"/>
            <a:ext cx="4143404" cy="3130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20" name="Прямоугольник 19"/>
          <p:cNvSpPr/>
          <p:nvPr/>
        </p:nvSpPr>
        <p:spPr>
          <a:xfrm>
            <a:off x="4310058" y="5929330"/>
            <a:ext cx="2714644" cy="7000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ВСТРЕЧА С ЛИТЕРАТУРНЫМ КЛУБОМ «СЕЛЕНА»</a:t>
            </a:r>
            <a:endParaRPr lang="ru-RU" sz="1600" b="1" i="1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3" descr="IMG_14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92" y="1928802"/>
            <a:ext cx="2857520" cy="267443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4" name="Picture 8" descr="Копия шиван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488" y="4357694"/>
            <a:ext cx="3405206" cy="235786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7512" y="1785926"/>
            <a:ext cx="3047652" cy="2500330"/>
          </a:xfrm>
          <a:prstGeom prst="rect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3595678" y="2143116"/>
            <a:ext cx="2857520" cy="1571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Сопровождение несовершеннолетних до места отдыха и оздоровления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8488" y="357166"/>
            <a:ext cx="63579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Содействие в организации санаторно-курортного лечения и летнего отдыха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452407" y="121864"/>
            <a:ext cx="2571768" cy="1664085"/>
          </a:xfrm>
          <a:prstGeom prst="ellipse">
            <a:avLst/>
          </a:prstGeom>
          <a:ln w="63500" cap="rnd">
            <a:solidFill>
              <a:srgbClr val="C00000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Стрелка вправо 8"/>
          <p:cNvSpPr/>
          <p:nvPr/>
        </p:nvSpPr>
        <p:spPr>
          <a:xfrm>
            <a:off x="6167446" y="3286124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3024174" y="3286124"/>
            <a:ext cx="785818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810124" y="3714752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6654" y="4786322"/>
            <a:ext cx="3071834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РЕАБИЛИТАЦИОННЫЙ ЦЕНТР«СПАСАТЕЛЬ»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38950" y="6143644"/>
            <a:ext cx="2928958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«ШИВАНДА»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38950" y="4429132"/>
            <a:ext cx="3167050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ДООЛ «СОСНОВЫЙ БОР»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8488" y="0"/>
            <a:ext cx="6667512" cy="1357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Содействие в получении социальных услуг в стационарной форме социального обслуживания</a:t>
            </a:r>
            <a:endParaRPr lang="ru-RU" sz="3200" b="1" i="1" dirty="0">
              <a:ln>
                <a:solidFill>
                  <a:srgbClr val="FFC000"/>
                </a:solidFill>
              </a:ln>
            </a:endParaRPr>
          </a:p>
        </p:txBody>
      </p:sp>
      <p:pic>
        <p:nvPicPr>
          <p:cNvPr id="23554" name="Picture 2" descr="C:\Users\Черёмушки\Desktop\16.062017\мои документы\Правильный выбор\прав выбо\17 мая\ТЖС\ети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30" y="214290"/>
            <a:ext cx="2857500" cy="1905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23555" name="Picture 3" descr="C:\Users\Черёмушки\Desktop\16.062017\фото 2018\P_20180103_153131_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092" y="2377738"/>
            <a:ext cx="4643470" cy="36230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23556" name="Picture 4" descr="C:\Users\Черёмушки\Desktop\черемушки 2015 2016\фото центра\IMG_20171012_125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3132" y="1571612"/>
            <a:ext cx="3339709" cy="44529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09530" y="6072206"/>
            <a:ext cx="457203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ОРГАНИЗАЦИЯ ОТДЫХА И ДОСУГА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95942" y="6143644"/>
            <a:ext cx="4071966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СОПРОВОЖДЕНИЕ НА ЭКСКУРСИИ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СОЦИАЛЬНОЕ СОПРОВОЖДЕНИЕ –</a:t>
            </a:r>
          </a:p>
          <a:p>
            <a:pPr algn="ctr">
              <a:spcBef>
                <a:spcPct val="0"/>
              </a:spcBef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доступная и основанная на потребностях клиента </a:t>
            </a:r>
          </a:p>
          <a:p>
            <a:pPr algn="ctr">
              <a:spcBef>
                <a:spcPct val="0"/>
              </a:spcBef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 социальной поддержки, предусматривающая предоставление конкретному лицу (семье) комплекса социальных услуг и иной помощи, в целях улучшения качества его  (их) жизни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Documents and Settings\user\Мои документы\Downloads\семья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1430" y="0"/>
            <a:ext cx="280986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oolClips_vc065138 (1)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3330" y="857232"/>
            <a:ext cx="2064706" cy="1785926"/>
          </a:xfrm>
          <a:prstGeom prst="round2Same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3595678" cy="2489316"/>
          </a:xfrm>
          <a:prstGeom prst="rect">
            <a:avLst/>
          </a:prstGeom>
          <a:noFill/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 descr="happy-family-silhouette-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1892" y="5357802"/>
            <a:ext cx="2238356" cy="150019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В </a:t>
            </a:r>
            <a:r>
              <a:rPr lang="ru-RU" sz="2400" b="1" i="1" dirty="0" smtClean="0">
                <a:solidFill>
                  <a:srgbClr val="C00000"/>
                </a:solidFill>
              </a:rPr>
              <a:t>Забайкальском</a:t>
            </a:r>
            <a:r>
              <a:rPr lang="ru-RU" sz="2400" b="1" dirty="0" smtClean="0">
                <a:solidFill>
                  <a:srgbClr val="C00000"/>
                </a:solidFill>
              </a:rPr>
              <a:t> крае 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</a:rPr>
              <a:t>Служба социального  </a:t>
            </a:r>
          </a:p>
          <a:p>
            <a:pPr algn="r"/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</a:rPr>
              <a:t>сопровождения семей с  детьми</a:t>
            </a:r>
            <a:r>
              <a:rPr lang="ru-RU" sz="3200" b="1" dirty="0" smtClean="0">
                <a:solidFill>
                  <a:srgbClr val="C00000"/>
                </a:solidFill>
              </a:rPr>
              <a:t> 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открылась в 2016 году с целью предоставления 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своевременной и качественной помощи 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семьям с детьми, оказавшимся 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в трудной жизненной ситуации, </a:t>
            </a:r>
          </a:p>
          <a:p>
            <a:pPr algn="r"/>
            <a:r>
              <a:rPr lang="ru-RU" sz="2400" b="1" dirty="0" smtClean="0">
                <a:solidFill>
                  <a:srgbClr val="C00000"/>
                </a:solidFill>
              </a:rPr>
              <a:t>на безвозмездной основе.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Начиналось с  Программ, </a:t>
            </a:r>
            <a:r>
              <a:rPr lang="ru-RU" sz="2000" b="1" i="1" dirty="0" err="1" smtClean="0">
                <a:solidFill>
                  <a:srgbClr val="C00000"/>
                </a:solidFill>
              </a:rPr>
              <a:t>софинансируемых</a:t>
            </a:r>
            <a:r>
              <a:rPr lang="ru-RU" sz="2000" b="1" i="1" dirty="0" smtClean="0">
                <a:solidFill>
                  <a:srgbClr val="C00000"/>
                </a:solidFill>
              </a:rPr>
              <a:t>  Фондом поддержки детей, оказавшихся в трудной жизненной ситуации:  «Право быть равным», «Правильный выбор»,  «Воспитать добром».</a:t>
            </a:r>
          </a:p>
          <a:p>
            <a:r>
              <a:rPr lang="ru-RU" sz="2400" i="1" dirty="0" smtClean="0">
                <a:solidFill>
                  <a:srgbClr val="C00000"/>
                </a:solidFill>
              </a:rPr>
              <a:t>С февраля 2013 года  открыты:</a:t>
            </a:r>
          </a:p>
          <a:p>
            <a:r>
              <a:rPr lang="ru-RU" sz="2400" i="1" dirty="0" smtClean="0">
                <a:solidFill>
                  <a:srgbClr val="C00000"/>
                </a:solidFill>
              </a:rPr>
              <a:t>-</a:t>
            </a:r>
            <a:r>
              <a:rPr lang="ru-RU" sz="2400" b="1" i="1" dirty="0" smtClean="0">
                <a:solidFill>
                  <a:srgbClr val="C00000"/>
                </a:solidFill>
              </a:rPr>
              <a:t>Служба сопровождения инвалидов. В первую очередь сопровождением были охвачены семьи, воспитывающие детей – инвалидов.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-Отделение помощи семьям, в которых воспитываются несовершеннолетние, вступившие в конфликт с законом.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-Мобильная бригада для  оказания срочной психолого-педагогической помощи семьям, оказавшимся в трудной жизненной ситуации.</a:t>
            </a:r>
          </a:p>
          <a:p>
            <a:endParaRPr lang="ru-RU" sz="2400" i="1" dirty="0" smtClean="0">
              <a:solidFill>
                <a:srgbClr val="C0000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54" y="500042"/>
            <a:ext cx="3024175" cy="2214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С 2016 года Служба сопровождения семей с детьми 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охватывает все категории семей, оказавшихся в  любой 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трудной  жизненной ситуации. Приказом Министерства 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социальной защиты населения  Забайкальского края №1060 </a:t>
            </a:r>
          </a:p>
          <a:p>
            <a:r>
              <a:rPr lang="ru-RU" sz="2000" b="1" i="1" dirty="0" smtClean="0">
                <a:solidFill>
                  <a:srgbClr val="C00000"/>
                </a:solidFill>
              </a:rPr>
              <a:t>от 02  августа 2016 г.утвержден комплекс мер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Забайкальского края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по развитию эффективных практик социального сопровождения семей с детьми, нуждающихся в социальной помощи.</a:t>
            </a:r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sz="2400" b="1" i="1" dirty="0" smtClean="0">
              <a:ln w="18000">
                <a:solidFill>
                  <a:srgbClr val="C0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3200" b="1" i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Мы пытаемся оказать содействие </a:t>
            </a:r>
          </a:p>
          <a:p>
            <a:r>
              <a:rPr lang="ru-RU" sz="3200" b="1" i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разрешении </a:t>
            </a:r>
          </a:p>
          <a:p>
            <a:r>
              <a:rPr lang="ru-RU" sz="3200" b="1" i="1" dirty="0" smtClean="0">
                <a:ln w="18000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Ваших проблем. </a:t>
            </a:r>
          </a:p>
          <a:p>
            <a:r>
              <a:rPr lang="ru-RU" sz="3200" i="1" dirty="0" smtClean="0">
                <a:solidFill>
                  <a:srgbClr val="C00000"/>
                </a:solidFill>
              </a:rPr>
              <a:t> </a:t>
            </a:r>
          </a:p>
          <a:p>
            <a:endParaRPr lang="ru-RU" sz="2400" b="1" i="1" dirty="0" smtClean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4400" b="1" i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САМОЕ ВАЖНОЕ ДЛЯ НАС  - </a:t>
            </a:r>
          </a:p>
          <a:p>
            <a:r>
              <a:rPr lang="ru-RU" sz="4400" b="1" i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СОХРАНИТЬ  ВАШУ СЕМЬЮ!</a:t>
            </a:r>
            <a:endParaRPr lang="ru-RU" sz="4400" b="1" i="1" dirty="0" smtClean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rgbClr val="C00000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96" y="214290"/>
            <a:ext cx="175601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69966">
            <a:off x="6799931" y="2222537"/>
            <a:ext cx="2884879" cy="2298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Черёмушки\Pictures\минивидео\hello_html_m6793018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6140" y="4750605"/>
            <a:ext cx="2809860" cy="2107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67116" y="4857760"/>
            <a:ext cx="2714644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Приёмные семьи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24240" y="928670"/>
            <a:ext cx="3000396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Семьи, воспитывающие детей с ограниченными возможностями здоровья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81826" y="928670"/>
            <a:ext cx="2714644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Семьи, в которых несовершеннолетний ребенок находится в конфликте с законом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8" y="2500306"/>
            <a:ext cx="250033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 с одним родителем (неполные семьи)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5678" y="2428868"/>
            <a:ext cx="278608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 несовершеннолетних родителей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53264" y="2428868"/>
            <a:ext cx="2714644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 бывших воспитанников государственных учреждений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0968" y="3786190"/>
            <a:ext cx="250033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Многодетные семьи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67116" y="3786190"/>
            <a:ext cx="2643206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Семьи, в которых есть риск лишения родительских прав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53264" y="3786190"/>
            <a:ext cx="271464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 переселенцев - беженцев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0968" y="4857760"/>
            <a:ext cx="250033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 с низким уровнем дохода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80968" y="928670"/>
            <a:ext cx="2500330" cy="12858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 матерей с новорожденными детьми, имеющих намерение отказаться от ребенка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24702" y="4857760"/>
            <a:ext cx="264320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Семьи с детьми - инвалидами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0968" y="5857892"/>
            <a:ext cx="250033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Полные семьи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38554" y="5857892"/>
            <a:ext cx="264320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Иные категории семей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96140" y="5857892"/>
            <a:ext cx="250033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Опекунские семьи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66790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ЦЕЛЕВЫЕ ГРУППЫ, КОТОРЫЕ МОГУТ БЫТЬ ОХВАЧЕНЫ СЛУЖБОЙ СОПРОВОЖДЕНИЯ СЕМЕЙ С ДЕТЬМИ</a:t>
            </a:r>
            <a:endParaRPr lang="ru-RU" sz="2000" b="1" i="1" dirty="0">
              <a:ln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71546"/>
            <a:ext cx="309561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Определение индивидуальной нуждаемости семьи в социальном сопровождении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5348" y="2000240"/>
            <a:ext cx="4071966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Заявление от семьи о нуждаемости в социальном сопровождении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66918" y="3071810"/>
            <a:ext cx="3571900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Составление акта оценки нуждаемости семьи в социальном сопровождении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1430" y="4143380"/>
            <a:ext cx="3929090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Заключение Договора между семьёй и ГУСО о социальном сопровождении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3000" y="5000636"/>
            <a:ext cx="464347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Формирование индивидуальной программы сопровождения семьи, определение сроков и уровня социального сопровождения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53198" y="6215082"/>
            <a:ext cx="3452802" cy="642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C00000"/>
                </a:solidFill>
              </a:rPr>
              <a:t>Утверждение ИП ССС на заседании консилиума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906000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8000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Алгоритм постановки семьи с детьми на социальное сопровождение</a:t>
            </a:r>
            <a:endParaRPr lang="ru-RU" sz="3200" b="1" dirty="0">
              <a:ln w="18000">
                <a:solidFill>
                  <a:srgbClr val="FF0000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809860" y="1643050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4667248" y="2643182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310190" y="3643314"/>
            <a:ext cx="357190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20266861">
            <a:off x="7634983" y="4469924"/>
            <a:ext cx="343453" cy="6503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0122219">
            <a:off x="9448452" y="5823000"/>
            <a:ext cx="327372" cy="6961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7" descr="C:\Users\Алина\Desktop\ТАТЬЯНКА\ТАТЬЯНКА новая папка\картинки\1334217030_69273687_1295099718_pim0005_cr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54" y="4000504"/>
            <a:ext cx="3625535" cy="2643182"/>
          </a:xfrm>
          <a:prstGeom prst="round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5121" name="Picture 1" descr="C:\Users\Черёмушки\Desktop\картинки\mery-soc.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81826" y="1071546"/>
            <a:ext cx="2857520" cy="285752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906000" cy="1785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rPr>
              <a:t>Индивидуальная программа социального сопровождения семьи с детьми 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</a:rPr>
              <a:t>- </a:t>
            </a:r>
            <a:r>
              <a:rPr lang="ru-RU" b="1" i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система мероприятий, обеспечивающих  необходимые психолого-педагогические и социально-педагогические условия жизнедеятельности родителей и ребенка , способствующие полноценному  развитию и социализации личности ребенка и повышению психолого-педагогической  компетентности родителей</a:t>
            </a:r>
            <a:endParaRPr lang="ru-RU" b="1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857496"/>
            <a:ext cx="2952736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На сохранение и укрепление семьи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14818"/>
            <a:ext cx="3238488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На социальное и психологическое оздоровление семьи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38422" y="5786454"/>
            <a:ext cx="4572032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На сохранение нравственного и физического здоровья несовершеннолетних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10322" y="2928934"/>
            <a:ext cx="3595678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На профилактику отказов от ребенка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8884" y="4643446"/>
            <a:ext cx="366711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На преодоление трудностей  воспитания в семье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452934" y="2786058"/>
            <a:ext cx="500066" cy="30718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2184621">
            <a:off x="2108555" y="2472120"/>
            <a:ext cx="357190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9950766">
            <a:off x="6922117" y="2621916"/>
            <a:ext cx="357190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1917783">
            <a:off x="3431169" y="2609697"/>
            <a:ext cx="355882" cy="19234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20305981">
            <a:off x="5595942" y="2643182"/>
            <a:ext cx="357190" cy="20717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524108" y="1857364"/>
            <a:ext cx="45720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СИСТЕМА МЕРОПРИЯТИЙ НАПРАВЛЕНА</a:t>
            </a:r>
            <a:endParaRPr lang="ru-RU" b="1" i="1" dirty="0">
              <a:ln>
                <a:solidFill>
                  <a:srgbClr val="FFC000"/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5" name="Рисунок 3" descr="уютный зеленый символ семьи силуэт в большом доме Клипарты, векторы, и Набор Иллюстраций Без Оплаты Отчислений. Image 14059365.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785926"/>
            <a:ext cx="819657" cy="97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3" descr="уютный зеленый символ семьи силуэт в большом доме Клипарты, векторы, и Набор Иллюстраций Без Оплаты Отчислений. Image 14059365.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39214" y="1643050"/>
            <a:ext cx="1000132" cy="118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906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9060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haroni" pitchFamily="2" charset="-79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haroni" pitchFamily="2" charset="-79"/>
              </a:rPr>
              <a:t>                             Комплекс мер, используемых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haroni" pitchFamily="2" charset="-79"/>
              </a:rPr>
              <a:t>                             в ходе  социального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Aharoni" pitchFamily="2" charset="-79"/>
              </a:rPr>
              <a:t>                          сопровождения семей с детьми:</a:t>
            </a:r>
            <a:endParaRPr kumimoji="0" lang="ru-RU" sz="2800" b="1" i="1" u="none" strike="noStrike" cap="none" normalizeH="0" baseline="0" dirty="0" smtClean="0">
              <a:ln>
                <a:solidFill>
                  <a:srgbClr val="FFC000"/>
                </a:solidFill>
              </a:ln>
              <a:solidFill>
                <a:srgbClr val="C00000"/>
              </a:solidFill>
              <a:effectLst/>
              <a:latin typeface="Arial Black" pitchFamily="34" charset="0"/>
              <a:cs typeface="Aharoni" pitchFamily="2" charset="-79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Технология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Online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-консультирования;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Технология «Семейный туризм»;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Организация работы Пунктов проката предметов первой необходимости для новорожденных и детей в возрасте доя 3х лет;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Психолого-педагогическое сопровождение семей;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Правовое просвещение и консультирование;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Содействие в получении мер социальной поддержки, гарантированных государством;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1409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Содействие в получении социальных услуг в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полустационарной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стационарной формах социального обслуживания, а также срочных социальных услуг.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092" y="214290"/>
            <a:ext cx="2643206" cy="215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90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ПУНКТ ПРОКАТА ПРЕДМЕТОВ ПЕРВОЙ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n w="1905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НЕОБХОДИМОСТИ ДЛЯ ДЕТЕЙ ПЕРВЫХ 3 ЛЕТ ЖИЗНИ – один из комплексов мер, направленных на преодоление трудной жизненной ситуации семьи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n w="1905">
                <a:solidFill>
                  <a:srgbClr val="FFC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n w="1905">
                <a:solidFill>
                  <a:srgbClr val="FFC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n w="1905">
                <a:solidFill>
                  <a:srgbClr val="FFC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n w="1905">
                <a:solidFill>
                  <a:srgbClr val="FFC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n w="1905">
                <a:solidFill>
                  <a:srgbClr val="FFC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n w="1905">
                <a:solidFill>
                  <a:srgbClr val="FFC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n w="1905">
                <a:solidFill>
                  <a:srgbClr val="FFC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785926"/>
            <a:ext cx="6596074" cy="2214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Пункт проката призван обеспечивать потребности семей, оказавшихся в трудной жизненной ситуации, в том числе малоимущим семьям, одиноким матерям, женщинам с риском отказа от новорожденных, находящимся на социальном сопровождении</a:t>
            </a:r>
            <a:r>
              <a:rPr lang="ru-RU" sz="2000" i="1" dirty="0" smtClean="0">
                <a:solidFill>
                  <a:srgbClr val="C00000"/>
                </a:solidFill>
              </a:rPr>
              <a:t>. 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4000504"/>
            <a:ext cx="7096140" cy="28574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Фонд Пункта проката (обмена) может формироваться за счет:</a:t>
            </a:r>
            <a:endParaRPr lang="ru-RU" sz="20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-поступлений вещей и предметов первой необходимости от общественных,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благотворительных организаций, учреждений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всех форм собственности и отдельных физических лиц;</a:t>
            </a:r>
            <a:endParaRPr lang="ru-RU" sz="2000" b="1" i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-за счет благотворительных пожертвований</a:t>
            </a:r>
            <a:endParaRPr lang="ru-RU" sz="2000" b="1" dirty="0"/>
          </a:p>
        </p:txBody>
      </p:sp>
      <p:pic>
        <p:nvPicPr>
          <p:cNvPr id="5" name="Picture 3" descr="C:\Users\Черёмушки\Pictures\минивидео\detskie-magaziny-dlya-novorojdennyh-stulchik-130883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14662">
            <a:off x="6519482" y="1707835"/>
            <a:ext cx="3190002" cy="193684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6" name="Picture 4" descr="C:\Users\Черёмушки\Pictures\минивидео\RIVIERA_01-300x3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83813">
            <a:off x="7293660" y="4328002"/>
            <a:ext cx="2136977" cy="213697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2D050"/>
      </a:accent1>
      <a:accent2>
        <a:srgbClr val="00B050"/>
      </a:accent2>
      <a:accent3>
        <a:srgbClr val="92D050"/>
      </a:accent3>
      <a:accent4>
        <a:srgbClr val="00B050"/>
      </a:accent4>
      <a:accent5>
        <a:srgbClr val="92D050"/>
      </a:accent5>
      <a:accent6>
        <a:srgbClr val="00B050"/>
      </a:accent6>
      <a:hlink>
        <a:srgbClr val="92D050"/>
      </a:hlink>
      <a:folHlink>
        <a:srgbClr val="00B05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1478</TotalTime>
  <Words>752</Words>
  <PresentationFormat>Лист A4 (210x297 мм)</PresentationFormat>
  <Paragraphs>134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Черёмушки</dc:creator>
  <cp:lastModifiedBy>Черёмушки</cp:lastModifiedBy>
  <cp:revision>12</cp:revision>
  <dcterms:created xsi:type="dcterms:W3CDTF">2018-03-14T11:30:01Z</dcterms:created>
  <dcterms:modified xsi:type="dcterms:W3CDTF">2018-03-21T00:17:02Z</dcterms:modified>
</cp:coreProperties>
</file>