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6858000" cy="9144000" type="screen4x3"/>
  <p:notesSz cx="6858000" cy="9144000"/>
  <p:custDataLst>
    <p:tags r:id="rId11"/>
  </p:custDataLst>
  <p:defaultTextStyle>
    <a:defPPr>
      <a:defRPr lang="ru-RU"/>
    </a:defPPr>
    <a:lvl1pPr marL="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/>
        <a:ea typeface="Arial"/>
      </a:defRPr>
    </a:lvl1pPr>
    <a:lvl2pPr marL="4572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/>
        <a:ea typeface="Arial"/>
      </a:defRPr>
    </a:lvl2pPr>
    <a:lvl3pPr marL="9144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/>
        <a:ea typeface="Arial"/>
      </a:defRPr>
    </a:lvl3pPr>
    <a:lvl4pPr marL="13716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/>
        <a:ea typeface="Arial"/>
      </a:defRPr>
    </a:lvl4pPr>
    <a:lvl5pPr marL="18288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/>
        <a:ea typeface="Arial"/>
      </a:defRPr>
    </a:lvl5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3138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ct val="0"/>
              </a:spcBef>
              <a:spcAft>
                <a:spcPct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7D5E12-0D90-4E6E-9317-797B81E9C062}" type="hfDateTime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ct val="0"/>
              </a:spcBef>
              <a:spcAft>
                <a:spcPct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rtlCol="0" anchor="ctr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5pPr>
          </a:lstStyle>
          <a:p>
            <a:pPr lvl="0" algn="r" eaLnBrk="1" hangingPunct="1"/>
            <a:fld id="{B7A2D3E8-ECAC-4D7E-BF54-02598BC8406D}" type="slidenum">
              <a:rPr sz="1200">
                <a:solidFill>
                  <a:srgbClr val="898989"/>
                </a:solidFill>
                <a:latin typeface="Calibri" pitchFamily="34" charset="0"/>
              </a:rPr>
              <a:pPr lvl="0" algn="r" eaLnBrk="1" hangingPunct="1"/>
              <a:t>‹#›</a:t>
            </a:fld>
            <a:endParaRPr sz="120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/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4400" b="0" i="0" u="none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/>
            <a:r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/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defRPr kumimoji="0" lang="ru-RU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–"/>
              <a:defRPr kumimoji="0" lang="ru-RU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defRPr kumimoji="0" lang="ru-RU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–"/>
              <a:defRPr kumimoji="0" lang="ru-RU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»"/>
              <a:defRPr kumimoji="0" lang="ru-RU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ru-RU" alt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028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ct val="0"/>
              </a:spcBef>
              <a:spcAft>
                <a:spcPct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7D5E12-0D90-4E6E-9317-797B81E9C062}" type="hfDateTime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9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ct val="0"/>
              </a:spcBef>
              <a:spcAft>
                <a:spcPct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rtlCol="0" anchor="ctr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5pPr>
          </a:lstStyle>
          <a:p>
            <a:pPr lvl="0" algn="r" eaLnBrk="1" hangingPunct="1"/>
            <a:fld id="{B7A2D3E8-ECAC-4D7E-BF54-02598BC8406D}" type="slidenum">
              <a:rPr sz="1200">
                <a:solidFill>
                  <a:srgbClr val="898989"/>
                </a:solidFill>
                <a:latin typeface="Calibri" pitchFamily="34" charset="0"/>
              </a:rPr>
              <a:pPr lvl="0" algn="r" eaLnBrk="1" hangingPunct="1"/>
              <a:t>‹#›</a:t>
            </a:fld>
            <a:endParaRPr sz="120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/>
  <p:txStyles>
    <p:titleStyle>
      <a:lvl1pPr marL="0" indent="0" algn="ctr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4400" b="0" i="0" u="none" kern="1200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/>
        <a:buChar char="•"/>
        <a:defRPr kumimoji="0" sz="32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/>
        <a:buChar char="–"/>
        <a:defRPr kumimoji="0" sz="2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/>
        <a:buChar char="•"/>
        <a:defRPr kumimoji="0" sz="24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/>
        <a:buChar char="–"/>
        <a:defRPr kumimoji="0" sz="20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/>
        <a:buChar char="»"/>
        <a:defRPr kumimoji="0" sz="20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https://fsd.multiurok.ru/html/2020/11/24/s_5fbd412e84329/1575636_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428660"/>
            <a:ext cx="6858000" cy="957266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051" name="TextBox 5"/>
          <p:cNvSpPr/>
          <p:nvPr/>
        </p:nvSpPr>
        <p:spPr>
          <a:xfrm>
            <a:off x="357166" y="2500298"/>
            <a:ext cx="6000792" cy="24622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5pPr>
          </a:lstStyle>
          <a:p>
            <a:pPr marL="0" lvl="0" indent="0" algn="ctr" eaLnBrk="1" hangingPunct="1"/>
            <a:r>
              <a:rPr sz="2000" b="1" i="1" dirty="0" err="1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</a:rPr>
              <a:t>Консультация</a:t>
            </a:r>
            <a:r>
              <a:rPr sz="2000" b="1" i="1" dirty="0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</a:rPr>
              <a:t> </a:t>
            </a:r>
            <a:r>
              <a:rPr sz="2000" b="1" i="1" dirty="0" err="1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</a:rPr>
              <a:t>учителя-логопеда</a:t>
            </a:r>
            <a:r>
              <a:rPr sz="2000" b="1" i="1" dirty="0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</a:rPr>
              <a:t> </a:t>
            </a:r>
            <a:r>
              <a:rPr sz="2000" b="1" i="1" dirty="0" err="1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</a:rPr>
              <a:t>для</a:t>
            </a:r>
            <a:r>
              <a:rPr sz="2000" b="1" i="1" dirty="0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</a:rPr>
              <a:t> </a:t>
            </a:r>
            <a:r>
              <a:rPr sz="2000" b="1" i="1" dirty="0" err="1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</a:rPr>
              <a:t>родителей</a:t>
            </a:r>
            <a:r>
              <a:rPr sz="2000" b="1" i="1" dirty="0">
                <a:solidFill>
                  <a:srgbClr val="002060"/>
                </a:solidFill>
                <a:latin typeface="Book Antiqua" pitchFamily="18" charset="0"/>
                <a:ea typeface="Times New Roman" pitchFamily="18" charset="0"/>
              </a:rPr>
              <a:t> </a:t>
            </a:r>
          </a:p>
          <a:p>
            <a:pPr marL="0" lvl="0" indent="0" algn="ctr" eaLnBrk="1" hangingPunct="1"/>
            <a:endParaRPr sz="3200" b="1" i="1" dirty="0">
              <a:solidFill>
                <a:srgbClr val="002060"/>
              </a:solidFill>
              <a:latin typeface="Book Antiqua" pitchFamily="18" charset="0"/>
              <a:ea typeface="Times New Roman" pitchFamily="18" charset="0"/>
            </a:endParaRPr>
          </a:p>
          <a:p>
            <a:pPr marL="0" lvl="0" indent="0" algn="ctr" eaLnBrk="1" hangingPunct="1"/>
            <a:r>
              <a:rPr sz="2800" b="1" i="1" dirty="0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</a:rPr>
              <a:t>«</a:t>
            </a:r>
            <a:r>
              <a:rPr sz="2800" b="1" i="1" dirty="0" err="1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</a:rPr>
              <a:t>Автоматизация</a:t>
            </a:r>
            <a:r>
              <a:rPr sz="2800" b="1" i="1" dirty="0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</a:rPr>
              <a:t> </a:t>
            </a:r>
            <a:r>
              <a:rPr sz="2800" b="1" i="1" dirty="0" err="1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</a:rPr>
              <a:t>звуков</a:t>
            </a:r>
            <a:r>
              <a:rPr sz="2800" b="1" i="1" dirty="0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</a:rPr>
              <a:t> </a:t>
            </a:r>
          </a:p>
          <a:p>
            <a:pPr marL="0" lvl="0" indent="0" algn="ctr" eaLnBrk="1" hangingPunct="1"/>
            <a:r>
              <a:rPr sz="2800" b="1" i="1" dirty="0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</a:rPr>
              <a:t>в </a:t>
            </a:r>
            <a:r>
              <a:rPr sz="2800" b="1" i="1" dirty="0" err="1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</a:rPr>
              <a:t>домашних</a:t>
            </a:r>
            <a:r>
              <a:rPr sz="2800" b="1" i="1" dirty="0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</a:rPr>
              <a:t> </a:t>
            </a:r>
            <a:r>
              <a:rPr sz="2800" b="1" i="1" dirty="0" err="1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</a:rPr>
              <a:t>условиях</a:t>
            </a:r>
            <a:r>
              <a:rPr sz="2800" b="1" i="1" dirty="0">
                <a:solidFill>
                  <a:srgbClr val="C00000"/>
                </a:solidFill>
                <a:latin typeface="Book Antiqua" pitchFamily="18" charset="0"/>
                <a:ea typeface="Times New Roman" pitchFamily="18" charset="0"/>
              </a:rPr>
              <a:t>»</a:t>
            </a:r>
          </a:p>
          <a:p>
            <a:pPr marL="0" lvl="0" indent="0" algn="ctr" eaLnBrk="1" hangingPunct="1"/>
            <a:endParaRPr sz="2800" b="1" i="1" dirty="0">
              <a:latin typeface="Book Antiqua" pitchFamily="18" charset="0"/>
              <a:ea typeface="Times New Roman" pitchFamily="18" charset="0"/>
            </a:endParaRPr>
          </a:p>
          <a:p>
            <a:pPr marL="0" lvl="0" indent="0" eaLnBrk="1" hangingPunct="1"/>
            <a:endParaRPr dirty="0">
              <a:latin typeface="Calibri" panose="020F0502020204030204" pitchFamily="34" charset="0"/>
            </a:endParaRPr>
          </a:p>
        </p:txBody>
      </p:sp>
      <p:sp>
        <p:nvSpPr>
          <p:cNvPr id="2052" name="TextBox 3"/>
          <p:cNvSpPr/>
          <p:nvPr/>
        </p:nvSpPr>
        <p:spPr>
          <a:xfrm>
            <a:off x="500042" y="0"/>
            <a:ext cx="5881708" cy="36933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5pPr>
          </a:lstStyle>
          <a:p>
            <a:pPr marL="0" lvl="0" indent="0" algn="r" eaLnBrk="1" hangingPunct="1"/>
            <a:r>
              <a:rPr b="1" smtClean="0">
                <a:latin typeface="Times New Roman" pitchFamily="18" charset="0"/>
                <a:ea typeface="Times New Roman" pitchFamily="18" charset="0"/>
              </a:rPr>
              <a:t> </a:t>
            </a:r>
            <a:endParaRPr b="1">
              <a:latin typeface="Times New Roman" pitchFamily="18" charset="0"/>
              <a:ea typeface="Times New Roman" pitchFamily="18" charset="0"/>
            </a:endParaRPr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1773238" y="4418013"/>
            <a:ext cx="33115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500042" y="277306"/>
            <a:ext cx="578647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Государственное учреждение социального обслуживания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Красночикойский комплексный центр социального обслуживания населения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1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Черёмушки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Забайкальского края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Специализированная социальная служба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Домашний микрореабилитационный центр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image1.jpeg" descr="\\192.168.10.3\общая\Чигвинцева В.О\1. МИКРОРЕАБИЛИТАЦИОННЫЙ ЦЕНТР\Бланки\фонд поддержки детей уменьшенная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8680" y="1403648"/>
            <a:ext cx="1051467" cy="100361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https://catherineasquithgallery.com/uploads/posts/2021-02/1612350394_51-p-fon-zhelto-zeleno-korichnevii-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75463" cy="91440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075" name="Picture 6" descr="https://img-fotki.yandex.ru/get/4424/105278743.12/0_aa8d2_b0a5942f_orig.png"/>
          <p:cNvPicPr>
            <a:picLocks noChangeAspect="1"/>
          </p:cNvPicPr>
          <p:nvPr/>
        </p:nvPicPr>
        <p:blipFill>
          <a:blip r:embed="rId3" cstate="print"/>
          <a:srcRect l="15145" r="13642"/>
          <a:stretch>
            <a:fillRect/>
          </a:stretch>
        </p:blipFill>
        <p:spPr>
          <a:xfrm>
            <a:off x="0" y="-107950"/>
            <a:ext cx="6958013" cy="92519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076" name="TextBox 4"/>
          <p:cNvSpPr/>
          <p:nvPr/>
        </p:nvSpPr>
        <p:spPr>
          <a:xfrm>
            <a:off x="620713" y="611188"/>
            <a:ext cx="5616575" cy="5664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5pPr>
          </a:lstStyle>
          <a:p>
            <a:pPr marL="0" lvl="0" indent="0" algn="ctr" eaLnBrk="1" hangingPunct="1"/>
            <a:r>
              <a:rPr sz="2800" b="1" i="1" dirty="0" err="1">
                <a:solidFill>
                  <a:srgbClr val="C00000"/>
                </a:solidFill>
                <a:latin typeface="Book Antiqua" pitchFamily="18" charset="0"/>
              </a:rPr>
              <a:t>Что</a:t>
            </a:r>
            <a:r>
              <a:rPr sz="2800" b="1" i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sz="2800" b="1" i="1" dirty="0" err="1">
                <a:solidFill>
                  <a:srgbClr val="C00000"/>
                </a:solidFill>
                <a:latin typeface="Book Antiqua" pitchFamily="18" charset="0"/>
              </a:rPr>
              <a:t>такое</a:t>
            </a:r>
            <a:r>
              <a:rPr sz="2800" b="1" i="1" dirty="0">
                <a:solidFill>
                  <a:srgbClr val="C00000"/>
                </a:solidFill>
                <a:latin typeface="Book Antiqua" pitchFamily="18" charset="0"/>
              </a:rPr>
              <a:t> «</a:t>
            </a:r>
            <a:r>
              <a:rPr sz="2800" b="1" i="1" dirty="0" err="1">
                <a:solidFill>
                  <a:srgbClr val="C00000"/>
                </a:solidFill>
                <a:latin typeface="Book Antiqua" pitchFamily="18" charset="0"/>
              </a:rPr>
              <a:t>кабинетная</a:t>
            </a:r>
            <a:r>
              <a:rPr sz="2800" b="1" i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sz="2800" b="1" i="1" dirty="0" err="1">
                <a:solidFill>
                  <a:srgbClr val="C00000"/>
                </a:solidFill>
                <a:latin typeface="Book Antiqua" pitchFamily="18" charset="0"/>
              </a:rPr>
              <a:t>речь</a:t>
            </a:r>
            <a:r>
              <a:rPr sz="2800" b="1" i="1" dirty="0">
                <a:solidFill>
                  <a:srgbClr val="C00000"/>
                </a:solidFill>
                <a:latin typeface="Book Antiqua" pitchFamily="18" charset="0"/>
              </a:rPr>
              <a:t>» </a:t>
            </a:r>
          </a:p>
          <a:p>
            <a:pPr marL="0" lvl="0" indent="0" algn="ctr" eaLnBrk="1" hangingPunct="1"/>
            <a:r>
              <a:rPr sz="2800" b="1" i="1" dirty="0">
                <a:solidFill>
                  <a:srgbClr val="C00000"/>
                </a:solidFill>
                <a:latin typeface="Book Antiqua" pitchFamily="18" charset="0"/>
              </a:rPr>
              <a:t>у </a:t>
            </a:r>
            <a:r>
              <a:rPr sz="2800" b="1" i="1" dirty="0" err="1">
                <a:solidFill>
                  <a:srgbClr val="C00000"/>
                </a:solidFill>
                <a:latin typeface="Book Antiqua" pitchFamily="18" charset="0"/>
              </a:rPr>
              <a:t>ребенка</a:t>
            </a:r>
            <a:r>
              <a:rPr sz="2800" b="1" i="1" dirty="0">
                <a:solidFill>
                  <a:srgbClr val="C00000"/>
                </a:solidFill>
                <a:latin typeface="Book Antiqua" pitchFamily="18" charset="0"/>
              </a:rPr>
              <a:t>? </a:t>
            </a:r>
          </a:p>
          <a:p>
            <a:pPr marL="0" lvl="0" indent="0" algn="just" eaLnBrk="1" hangingPunct="1"/>
            <a:r>
              <a:rPr b="1" dirty="0" smtClean="0">
                <a:latin typeface="Book Antiqua" pitchFamily="18" charset="0"/>
              </a:rPr>
              <a:t>   </a:t>
            </a:r>
            <a:r>
              <a:rPr b="1" dirty="0" err="1" smtClean="0">
                <a:latin typeface="Book Antiqua" pitchFamily="18" charset="0"/>
              </a:rPr>
              <a:t>Посещая</a:t>
            </a:r>
            <a:r>
              <a:rPr b="1" dirty="0" smtClean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регулярно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занятия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логопеда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звукопроизношение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дошкольника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может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приобрести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характер</a:t>
            </a:r>
            <a:r>
              <a:rPr b="1" dirty="0">
                <a:latin typeface="Book Antiqua" pitchFamily="18" charset="0"/>
              </a:rPr>
              <a:t> «</a:t>
            </a:r>
            <a:r>
              <a:rPr b="1" dirty="0" err="1">
                <a:latin typeface="Book Antiqua" pitchFamily="18" charset="0"/>
              </a:rPr>
              <a:t>кабинетной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речи</a:t>
            </a:r>
            <a:r>
              <a:rPr b="1" dirty="0">
                <a:latin typeface="Book Antiqua" pitchFamily="18" charset="0"/>
              </a:rPr>
              <a:t>», </a:t>
            </a:r>
            <a:r>
              <a:rPr b="1" dirty="0" err="1">
                <a:latin typeface="Book Antiqua" pitchFamily="18" charset="0"/>
              </a:rPr>
              <a:t>когда</a:t>
            </a:r>
            <a:r>
              <a:rPr b="1" dirty="0">
                <a:latin typeface="Book Antiqua" pitchFamily="18" charset="0"/>
              </a:rPr>
              <a:t> в </a:t>
            </a:r>
            <a:r>
              <a:rPr b="1" dirty="0" err="1">
                <a:latin typeface="Book Antiqua" pitchFamily="18" charset="0"/>
              </a:rPr>
              <a:t>кабинете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логопеда</a:t>
            </a:r>
            <a:r>
              <a:rPr b="1" dirty="0">
                <a:latin typeface="Book Antiqua" pitchFamily="18" charset="0"/>
              </a:rPr>
              <a:t> (</a:t>
            </a:r>
            <a:r>
              <a:rPr b="1" dirty="0" err="1">
                <a:latin typeface="Book Antiqua" pitchFamily="18" charset="0"/>
              </a:rPr>
              <a:t>или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при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просьбе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повторить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правильно</a:t>
            </a:r>
            <a:r>
              <a:rPr b="1" dirty="0">
                <a:latin typeface="Book Antiqua" pitchFamily="18" charset="0"/>
              </a:rPr>
              <a:t>) </a:t>
            </a:r>
            <a:r>
              <a:rPr b="1" dirty="0" err="1">
                <a:latin typeface="Book Antiqua" pitchFamily="18" charset="0"/>
              </a:rPr>
              <a:t>звуки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получаются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чёткими</a:t>
            </a:r>
            <a:r>
              <a:rPr b="1" dirty="0">
                <a:latin typeface="Book Antiqua" pitchFamily="18" charset="0"/>
              </a:rPr>
              <a:t>, а в </a:t>
            </a:r>
            <a:r>
              <a:rPr b="1" dirty="0" err="1">
                <a:latin typeface="Book Antiqua" pitchFamily="18" charset="0"/>
              </a:rPr>
              <a:t>произвольной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речи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эти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же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звуки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ребёнок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произносит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искажённо</a:t>
            </a:r>
            <a:r>
              <a:rPr b="1" dirty="0">
                <a:latin typeface="Book Antiqua" pitchFamily="18" charset="0"/>
              </a:rPr>
              <a:t>. </a:t>
            </a:r>
          </a:p>
          <a:p>
            <a:pPr marL="0" lvl="0" indent="0" algn="just" eaLnBrk="1" hangingPunct="1"/>
            <a:r>
              <a:rPr b="1" dirty="0" smtClean="0">
                <a:latin typeface="Book Antiqua" pitchFamily="18" charset="0"/>
              </a:rPr>
              <a:t>   </a:t>
            </a:r>
            <a:r>
              <a:rPr b="1" dirty="0" err="1" smtClean="0">
                <a:latin typeface="Book Antiqua" pitchFamily="18" charset="0"/>
              </a:rPr>
              <a:t>Это</a:t>
            </a:r>
            <a:r>
              <a:rPr b="1" dirty="0" smtClean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свидетельствует</a:t>
            </a:r>
            <a:r>
              <a:rPr b="1" dirty="0">
                <a:latin typeface="Book Antiqua" pitchFamily="18" charset="0"/>
              </a:rPr>
              <a:t> о </a:t>
            </a:r>
            <a:r>
              <a:rPr b="1" dirty="0" err="1">
                <a:latin typeface="Book Antiqua" pitchFamily="18" charset="0"/>
              </a:rPr>
              <a:t>том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что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процесс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коррекции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звукопроизношения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находится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на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этапе</a:t>
            </a:r>
            <a:r>
              <a:rPr b="1" dirty="0">
                <a:latin typeface="Book Antiqua" pitchFamily="18" charset="0"/>
              </a:rPr>
              <a:t> «</a:t>
            </a:r>
            <a:r>
              <a:rPr b="1" dirty="0" err="1">
                <a:latin typeface="Book Antiqua" pitchFamily="18" charset="0"/>
              </a:rPr>
              <a:t>автоматизации</a:t>
            </a:r>
            <a:r>
              <a:rPr b="1" dirty="0">
                <a:latin typeface="Book Antiqua" pitchFamily="18" charset="0"/>
              </a:rPr>
              <a:t>». </a:t>
            </a:r>
          </a:p>
          <a:p>
            <a:pPr marL="0" lvl="0" indent="0" algn="just" eaLnBrk="1" hangingPunct="1"/>
            <a:r>
              <a:rPr b="1" dirty="0" smtClean="0">
                <a:latin typeface="Book Antiqua" pitchFamily="18" charset="0"/>
              </a:rPr>
              <a:t>    </a:t>
            </a:r>
            <a:r>
              <a:rPr b="1" dirty="0" err="1" smtClean="0">
                <a:latin typeface="Book Antiqua" pitchFamily="18" charset="0"/>
              </a:rPr>
              <a:t>Скорость</a:t>
            </a:r>
            <a:r>
              <a:rPr b="1" dirty="0" smtClean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прохождения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этого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этапа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зависит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от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частоты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выполнения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домашних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заданий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направленных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на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автоматизацию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поставленных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звуков</a:t>
            </a:r>
            <a:r>
              <a:rPr b="1" dirty="0">
                <a:latin typeface="Book Antiqua" pitchFamily="18" charset="0"/>
              </a:rPr>
              <a:t>. В </a:t>
            </a:r>
            <a:r>
              <a:rPr b="1" dirty="0" err="1">
                <a:latin typeface="Book Antiqua" pitchFamily="18" charset="0"/>
              </a:rPr>
              <a:t>идеале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необходимы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ежедневные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занятия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автоматизации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хотя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бы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по</a:t>
            </a:r>
            <a:r>
              <a:rPr b="1" dirty="0">
                <a:latin typeface="Book Antiqua" pitchFamily="18" charset="0"/>
              </a:rPr>
              <a:t> 5-15 </a:t>
            </a:r>
            <a:r>
              <a:rPr b="1" dirty="0" err="1">
                <a:latin typeface="Book Antiqua" pitchFamily="18" charset="0"/>
              </a:rPr>
              <a:t>минут</a:t>
            </a:r>
            <a:r>
              <a:rPr b="1" dirty="0">
                <a:latin typeface="Book Antiqua" pitchFamily="18" charset="0"/>
              </a:rPr>
              <a:t> в </a:t>
            </a:r>
            <a:r>
              <a:rPr b="1" dirty="0" err="1">
                <a:latin typeface="Book Antiqua" pitchFamily="18" charset="0"/>
              </a:rPr>
              <a:t>день</a:t>
            </a:r>
            <a:r>
              <a:rPr b="1" dirty="0">
                <a:latin typeface="Book Antiqua" pitchFamily="18" charset="0"/>
              </a:rPr>
              <a:t>.</a:t>
            </a:r>
          </a:p>
          <a:p>
            <a:pPr marL="0" lvl="0" indent="0" eaLnBrk="1" hangingPunct="1"/>
            <a:endParaRPr dirty="0">
              <a:latin typeface="Calibri" panose="020F0502020204030204" pitchFamily="34" charset="0"/>
            </a:endParaRPr>
          </a:p>
        </p:txBody>
      </p:sp>
      <p:pic>
        <p:nvPicPr>
          <p:cNvPr id="3077" name="Picture 8" descr="https://ds04.infourok.ru/uploads/ex/047f/000b762e-dc6ae6b1/hello_html_m5e6416f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6475" y="5580063"/>
            <a:ext cx="3673475" cy="3194050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https://catherineasquithgallery.com/uploads/posts/2021-02/1612350394_51-p-fon-zhelto-zeleno-korichnevii-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75463" cy="91440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4099" name="Picture 6" descr="https://img-fotki.yandex.ru/get/4424/105278743.12/0_aa8d2_b0a5942f_orig.png"/>
          <p:cNvPicPr>
            <a:picLocks noChangeAspect="1"/>
          </p:cNvPicPr>
          <p:nvPr/>
        </p:nvPicPr>
        <p:blipFill>
          <a:blip r:embed="rId3" cstate="print"/>
          <a:srcRect l="15145" r="13642"/>
          <a:stretch>
            <a:fillRect/>
          </a:stretch>
        </p:blipFill>
        <p:spPr>
          <a:xfrm>
            <a:off x="0" y="-107950"/>
            <a:ext cx="6958013" cy="92519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4100" name="TextBox 3"/>
          <p:cNvSpPr/>
          <p:nvPr/>
        </p:nvSpPr>
        <p:spPr>
          <a:xfrm>
            <a:off x="404813" y="468313"/>
            <a:ext cx="6048375" cy="59388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5pPr>
          </a:lstStyle>
          <a:p>
            <a:pPr marL="0" lvl="0" indent="0" algn="ctr" eaLnBrk="1" hangingPunct="1"/>
            <a:r>
              <a:rPr sz="2800" b="1" i="1" dirty="0" err="1">
                <a:solidFill>
                  <a:srgbClr val="C00000"/>
                </a:solidFill>
                <a:latin typeface="Book Antiqua" pitchFamily="18" charset="0"/>
              </a:rPr>
              <a:t>Что</a:t>
            </a:r>
            <a:r>
              <a:rPr sz="2800" b="1" i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sz="2800" b="1" i="1" dirty="0" err="1">
                <a:solidFill>
                  <a:srgbClr val="C00000"/>
                </a:solidFill>
                <a:latin typeface="Book Antiqua" pitchFamily="18" charset="0"/>
              </a:rPr>
              <a:t>значит</a:t>
            </a:r>
            <a:r>
              <a:rPr sz="2800" b="1" i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</a:p>
          <a:p>
            <a:pPr marL="0" lvl="0" indent="0" algn="ctr" eaLnBrk="1" hangingPunct="1"/>
            <a:r>
              <a:rPr sz="2800" b="1" i="1" dirty="0">
                <a:solidFill>
                  <a:srgbClr val="C00000"/>
                </a:solidFill>
                <a:latin typeface="Book Antiqua" pitchFamily="18" charset="0"/>
              </a:rPr>
              <a:t>«</a:t>
            </a:r>
            <a:r>
              <a:rPr sz="2800" b="1" i="1" dirty="0" err="1">
                <a:solidFill>
                  <a:srgbClr val="C00000"/>
                </a:solidFill>
                <a:latin typeface="Book Antiqua" pitchFamily="18" charset="0"/>
              </a:rPr>
              <a:t>автоматизировать</a:t>
            </a:r>
            <a:r>
              <a:rPr sz="2800" b="1" i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sz="2800" b="1" i="1" dirty="0" err="1">
                <a:solidFill>
                  <a:srgbClr val="C00000"/>
                </a:solidFill>
                <a:latin typeface="Book Antiqua" pitchFamily="18" charset="0"/>
              </a:rPr>
              <a:t>звук</a:t>
            </a:r>
            <a:r>
              <a:rPr sz="2800" b="1" i="1" dirty="0">
                <a:solidFill>
                  <a:srgbClr val="C00000"/>
                </a:solidFill>
                <a:latin typeface="Book Antiqua" pitchFamily="18" charset="0"/>
              </a:rPr>
              <a:t>»?</a:t>
            </a:r>
          </a:p>
          <a:p>
            <a:pPr marL="0" lvl="0" indent="0" algn="just" eaLnBrk="1" hangingPunct="1"/>
            <a:endParaRPr dirty="0">
              <a:latin typeface="Calibri" pitchFamily="34" charset="0"/>
            </a:endParaRPr>
          </a:p>
          <a:p>
            <a:pPr marL="0" lvl="0" indent="0" algn="just" eaLnBrk="1" hangingPunct="1"/>
            <a:r>
              <a:rPr b="1" dirty="0" smtClean="0">
                <a:latin typeface="Book Antiqua" pitchFamily="18" charset="0"/>
              </a:rPr>
              <a:t>  </a:t>
            </a:r>
            <a:r>
              <a:rPr b="1" dirty="0" err="1" smtClean="0">
                <a:latin typeface="Book Antiqua" pitchFamily="18" charset="0"/>
              </a:rPr>
              <a:t>Автоматизировать</a:t>
            </a:r>
            <a:r>
              <a:rPr b="1" dirty="0" smtClean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звук</a:t>
            </a:r>
            <a:r>
              <a:rPr b="1" dirty="0">
                <a:latin typeface="Book Antiqua" pitchFamily="18" charset="0"/>
              </a:rPr>
              <a:t> – </a:t>
            </a:r>
            <a:r>
              <a:rPr b="1" dirty="0" err="1">
                <a:latin typeface="Book Antiqua" pitchFamily="18" charset="0"/>
              </a:rPr>
              <a:t>ввести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его</a:t>
            </a:r>
            <a:r>
              <a:rPr b="1" dirty="0">
                <a:latin typeface="Book Antiqua" pitchFamily="18" charset="0"/>
              </a:rPr>
              <a:t> в </a:t>
            </a:r>
            <a:r>
              <a:rPr b="1" dirty="0" err="1">
                <a:latin typeface="Book Antiqua" pitchFamily="18" charset="0"/>
              </a:rPr>
              <a:t>слоги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слова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предложения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связную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речь</a:t>
            </a:r>
            <a:r>
              <a:rPr b="1" dirty="0">
                <a:latin typeface="Book Antiqua" pitchFamily="18" charset="0"/>
              </a:rPr>
              <a:t>. </a:t>
            </a:r>
          </a:p>
          <a:p>
            <a:pPr marL="0" lvl="0" indent="0" algn="just" eaLnBrk="1" hangingPunct="1"/>
            <a:endParaRPr b="1" dirty="0">
              <a:latin typeface="Book Antiqua" pitchFamily="18" charset="0"/>
            </a:endParaRPr>
          </a:p>
          <a:p>
            <a:pPr marL="0" lvl="0" indent="0" algn="just" eaLnBrk="1" hangingPunct="1"/>
            <a:r>
              <a:rPr b="1" dirty="0" smtClean="0">
                <a:latin typeface="Book Antiqua" pitchFamily="18" charset="0"/>
              </a:rPr>
              <a:t>    К </a:t>
            </a:r>
            <a:r>
              <a:rPr b="1" dirty="0" err="1">
                <a:latin typeface="Book Antiqua" pitchFamily="18" charset="0"/>
              </a:rPr>
              <a:t>автоматизации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поставленного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звука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можно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переходить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лишь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тогда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когда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ребенок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произносит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его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изолированно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совершенно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правильно</a:t>
            </a:r>
            <a:r>
              <a:rPr b="1" dirty="0">
                <a:latin typeface="Book Antiqua" pitchFamily="18" charset="0"/>
              </a:rPr>
              <a:t> и </a:t>
            </a:r>
            <a:r>
              <a:rPr b="1" dirty="0" err="1">
                <a:latin typeface="Book Antiqua" pitchFamily="18" charset="0"/>
              </a:rPr>
              <a:t>четко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при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продолжительном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или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многократном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повторении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то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есть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когда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учитель-логопед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этот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звук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ребенку</a:t>
            </a:r>
            <a:r>
              <a:rPr b="1" dirty="0">
                <a:latin typeface="Book Antiqua" pitchFamily="18" charset="0"/>
              </a:rPr>
              <a:t> «</a:t>
            </a:r>
            <a:r>
              <a:rPr b="1" dirty="0" err="1">
                <a:latin typeface="Book Antiqua" pitchFamily="18" charset="0"/>
              </a:rPr>
              <a:t>поставил</a:t>
            </a:r>
            <a:r>
              <a:rPr b="1" dirty="0">
                <a:latin typeface="Book Antiqua" pitchFamily="18" charset="0"/>
              </a:rPr>
              <a:t>». </a:t>
            </a:r>
          </a:p>
          <a:p>
            <a:pPr marL="0" lvl="0" indent="0" algn="just" eaLnBrk="1" hangingPunct="1"/>
            <a:endParaRPr b="1" dirty="0">
              <a:latin typeface="Book Antiqua" pitchFamily="18" charset="0"/>
            </a:endParaRPr>
          </a:p>
          <a:p>
            <a:pPr marL="0" lvl="0" indent="0" algn="just" eaLnBrk="1" hangingPunct="1"/>
            <a:r>
              <a:rPr b="1" dirty="0" smtClean="0">
                <a:latin typeface="Book Antiqua" pitchFamily="18" charset="0"/>
              </a:rPr>
              <a:t>    </a:t>
            </a:r>
            <a:r>
              <a:rPr b="1" dirty="0" err="1" smtClean="0">
                <a:latin typeface="Book Antiqua" pitchFamily="18" charset="0"/>
              </a:rPr>
              <a:t>Ни</a:t>
            </a:r>
            <a:r>
              <a:rPr b="1" dirty="0" smtClean="0">
                <a:latin typeface="Book Antiqua" pitchFamily="18" charset="0"/>
              </a:rPr>
              <a:t> </a:t>
            </a:r>
            <a:r>
              <a:rPr b="1" dirty="0">
                <a:latin typeface="Book Antiqua" pitchFamily="18" charset="0"/>
              </a:rPr>
              <a:t>в </a:t>
            </a:r>
            <a:r>
              <a:rPr b="1" dirty="0" err="1">
                <a:latin typeface="Book Antiqua" pitchFamily="18" charset="0"/>
              </a:rPr>
              <a:t>коем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случае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не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следует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вводить</a:t>
            </a:r>
            <a:r>
              <a:rPr b="1" dirty="0">
                <a:latin typeface="Book Antiqua" pitchFamily="18" charset="0"/>
              </a:rPr>
              <a:t> в </a:t>
            </a:r>
            <a:r>
              <a:rPr b="1" dirty="0" err="1">
                <a:latin typeface="Book Antiqua" pitchFamily="18" charset="0"/>
              </a:rPr>
              <a:t>слоги</a:t>
            </a:r>
            <a:r>
              <a:rPr b="1" dirty="0">
                <a:latin typeface="Book Antiqua" pitchFamily="18" charset="0"/>
              </a:rPr>
              <a:t> и </a:t>
            </a:r>
            <a:r>
              <a:rPr b="1" dirty="0" err="1">
                <a:latin typeface="Book Antiqua" pitchFamily="18" charset="0"/>
              </a:rPr>
              <a:t>слова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звук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который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произносится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еще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недостаточно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отчетливо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так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как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это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приведет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лишь</a:t>
            </a:r>
            <a:r>
              <a:rPr b="1" dirty="0">
                <a:latin typeface="Book Antiqua" pitchFamily="18" charset="0"/>
              </a:rPr>
              <a:t> к </a:t>
            </a:r>
            <a:r>
              <a:rPr b="1" dirty="0" err="1">
                <a:latin typeface="Book Antiqua" pitchFamily="18" charset="0"/>
              </a:rPr>
              <a:t>закреплению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неправильных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навыков</a:t>
            </a:r>
            <a:r>
              <a:rPr b="1" dirty="0">
                <a:latin typeface="Book Antiqua" pitchFamily="18" charset="0"/>
              </a:rPr>
              <a:t> и </a:t>
            </a:r>
            <a:r>
              <a:rPr b="1" dirty="0" err="1">
                <a:latin typeface="Book Antiqua" pitchFamily="18" charset="0"/>
              </a:rPr>
              <a:t>не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даст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улучшения</a:t>
            </a:r>
            <a:r>
              <a:rPr b="1" dirty="0">
                <a:latin typeface="Book Antiqua" pitchFamily="18" charset="0"/>
              </a:rPr>
              <a:t> в </a:t>
            </a:r>
            <a:r>
              <a:rPr b="1" dirty="0" err="1">
                <a:latin typeface="Book Antiqua" pitchFamily="18" charset="0"/>
              </a:rPr>
              <a:t>произношении</a:t>
            </a:r>
            <a:r>
              <a:rPr b="1" dirty="0">
                <a:latin typeface="Book Antiqua" pitchFamily="18" charset="0"/>
              </a:rPr>
              <a:t>.</a:t>
            </a:r>
          </a:p>
          <a:p>
            <a:pPr marL="0" lvl="0" indent="0" algn="ctr" eaLnBrk="1" hangingPunct="1"/>
            <a:endParaRPr b="1" i="1" dirty="0">
              <a:solidFill>
                <a:srgbClr val="C00000"/>
              </a:solidFill>
              <a:latin typeface="Book Antiqua" pitchFamily="18" charset="0"/>
            </a:endParaRPr>
          </a:p>
          <a:p>
            <a:pPr marL="0" lvl="0" indent="0" eaLnBrk="1" hangingPunct="1"/>
            <a:endParaRPr dirty="0">
              <a:latin typeface="Calibri" panose="020F0502020204030204" pitchFamily="34" charset="0"/>
            </a:endParaRPr>
          </a:p>
        </p:txBody>
      </p:sp>
      <p:pic>
        <p:nvPicPr>
          <p:cNvPr id="4101" name="Picture 2" descr="https://img2.freepng.ru/20180610/ffw/kisspng-pre-school-education-classroom-innovation-narva-laste-loomemaja-5b1ccef2d8b6d0.3196828115286146428877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68413" y="5580063"/>
            <a:ext cx="4248150" cy="32099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https://catherineasquithgallery.com/uploads/posts/2021-02/1612350394_51-p-fon-zhelto-zeleno-korichnevii-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75463" cy="91440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5123" name="Picture 6" descr="https://img-fotki.yandex.ru/get/4424/105278743.12/0_aa8d2_b0a5942f_orig.png"/>
          <p:cNvPicPr>
            <a:picLocks noChangeAspect="1"/>
          </p:cNvPicPr>
          <p:nvPr/>
        </p:nvPicPr>
        <p:blipFill>
          <a:blip r:embed="rId3" cstate="print"/>
          <a:srcRect l="15145" r="13642"/>
          <a:stretch>
            <a:fillRect/>
          </a:stretch>
        </p:blipFill>
        <p:spPr>
          <a:xfrm>
            <a:off x="0" y="-107950"/>
            <a:ext cx="6958013" cy="92519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5124" name="TextBox 3"/>
          <p:cNvSpPr/>
          <p:nvPr/>
        </p:nvSpPr>
        <p:spPr>
          <a:xfrm>
            <a:off x="549275" y="395288"/>
            <a:ext cx="5759450" cy="12319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5pPr>
          </a:lstStyle>
          <a:p>
            <a:pPr marL="0" lvl="0" indent="0" algn="ctr" eaLnBrk="1" hangingPunct="1"/>
            <a:r>
              <a:rPr sz="2800" b="1" i="1">
                <a:solidFill>
                  <a:srgbClr val="C00000"/>
                </a:solidFill>
                <a:latin typeface="Book Antiqua" pitchFamily="18" charset="0"/>
              </a:rPr>
              <a:t>Как происходит автоматизация звука? </a:t>
            </a:r>
          </a:p>
          <a:p>
            <a:pPr marL="0" lvl="0" indent="0" eaLnBrk="1" hangingPunct="1"/>
            <a:endParaRPr>
              <a:latin typeface="Calibri" panose="020F0502020204030204" pitchFamily="34" charset="0"/>
            </a:endParaRPr>
          </a:p>
        </p:txBody>
      </p:sp>
      <p:sp>
        <p:nvSpPr>
          <p:cNvPr id="5125" name="TextBox 4"/>
          <p:cNvSpPr/>
          <p:nvPr/>
        </p:nvSpPr>
        <p:spPr>
          <a:xfrm>
            <a:off x="476250" y="1476375"/>
            <a:ext cx="5905500" cy="4524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5pPr>
          </a:lstStyle>
          <a:p>
            <a:pPr marL="0" lvl="0" indent="0" algn="just" eaLnBrk="1" hangingPunct="1"/>
            <a:r>
              <a:rPr b="1" dirty="0" smtClean="0">
                <a:latin typeface="Book Antiqua" pitchFamily="18" charset="0"/>
              </a:rPr>
              <a:t>    </a:t>
            </a:r>
            <a:r>
              <a:rPr b="1" dirty="0" err="1" smtClean="0">
                <a:latin typeface="Book Antiqua" pitchFamily="18" charset="0"/>
              </a:rPr>
              <a:t>Автоматизация</a:t>
            </a:r>
            <a:r>
              <a:rPr b="1" dirty="0" smtClean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звука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осуществляется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принципу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от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легкого</a:t>
            </a:r>
            <a:r>
              <a:rPr b="1" dirty="0">
                <a:latin typeface="Book Antiqua" pitchFamily="18" charset="0"/>
              </a:rPr>
              <a:t> к </a:t>
            </a:r>
            <a:r>
              <a:rPr b="1" dirty="0" err="1">
                <a:latin typeface="Book Antiqua" pitchFamily="18" charset="0"/>
              </a:rPr>
              <a:t>трудному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от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простого</a:t>
            </a:r>
            <a:r>
              <a:rPr b="1" dirty="0">
                <a:latin typeface="Book Antiqua" pitchFamily="18" charset="0"/>
              </a:rPr>
              <a:t> к </a:t>
            </a:r>
            <a:r>
              <a:rPr b="1" dirty="0" err="1">
                <a:latin typeface="Book Antiqua" pitchFamily="18" charset="0"/>
              </a:rPr>
              <a:t>сложному</a:t>
            </a:r>
            <a:r>
              <a:rPr b="1" dirty="0">
                <a:latin typeface="Book Antiqua" pitchFamily="18" charset="0"/>
              </a:rPr>
              <a:t> и </a:t>
            </a:r>
            <a:r>
              <a:rPr b="1" dirty="0" err="1">
                <a:latin typeface="Book Antiqua" pitchFamily="18" charset="0"/>
              </a:rPr>
              <a:t>проводится</a:t>
            </a:r>
            <a:r>
              <a:rPr b="1" dirty="0">
                <a:latin typeface="Book Antiqua" pitchFamily="18" charset="0"/>
              </a:rPr>
              <a:t> в </a:t>
            </a:r>
            <a:r>
              <a:rPr b="1" dirty="0" err="1">
                <a:latin typeface="Book Antiqua" pitchFamily="18" charset="0"/>
              </a:rPr>
              <a:t>строгой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последовательности</a:t>
            </a:r>
            <a:r>
              <a:rPr b="1" dirty="0">
                <a:latin typeface="Book Antiqua" pitchFamily="18" charset="0"/>
              </a:rPr>
              <a:t>:</a:t>
            </a:r>
          </a:p>
          <a:p>
            <a:pPr marL="0" lvl="0" indent="0" algn="just" eaLnBrk="1" hangingPunct="1">
              <a:buFont typeface="Wingdings" pitchFamily="2" charset="2"/>
              <a:buChar char="v"/>
            </a:pPr>
            <a:r>
              <a:rPr b="1" dirty="0" err="1">
                <a:latin typeface="Book Antiqua" pitchFamily="18" charset="0"/>
              </a:rPr>
              <a:t>автоматизация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звука</a:t>
            </a:r>
            <a:r>
              <a:rPr b="1" dirty="0">
                <a:latin typeface="Book Antiqua" pitchFamily="18" charset="0"/>
              </a:rPr>
              <a:t> в </a:t>
            </a:r>
            <a:r>
              <a:rPr b="1" dirty="0" err="1">
                <a:latin typeface="Book Antiqua" pitchFamily="18" charset="0"/>
              </a:rPr>
              <a:t>слогах</a:t>
            </a:r>
            <a:r>
              <a:rPr b="1" dirty="0">
                <a:latin typeface="Book Antiqua" pitchFamily="18" charset="0"/>
              </a:rPr>
              <a:t>; </a:t>
            </a:r>
          </a:p>
          <a:p>
            <a:pPr marL="0" lvl="0" indent="0" algn="just" eaLnBrk="1" hangingPunct="1">
              <a:buFont typeface="Wingdings" pitchFamily="2" charset="2"/>
              <a:buChar char="v"/>
            </a:pPr>
            <a:r>
              <a:rPr b="1" dirty="0" err="1">
                <a:latin typeface="Book Antiqua" pitchFamily="18" charset="0"/>
              </a:rPr>
              <a:t>автоматизация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звука</a:t>
            </a:r>
            <a:r>
              <a:rPr b="1" dirty="0">
                <a:latin typeface="Book Antiqua" pitchFamily="18" charset="0"/>
              </a:rPr>
              <a:t> в </a:t>
            </a:r>
            <a:r>
              <a:rPr b="1" dirty="0" err="1">
                <a:latin typeface="Book Antiqua" pitchFamily="18" charset="0"/>
              </a:rPr>
              <a:t>словах</a:t>
            </a:r>
            <a:r>
              <a:rPr b="1" dirty="0">
                <a:latin typeface="Book Antiqua" pitchFamily="18" charset="0"/>
              </a:rPr>
              <a:t>; </a:t>
            </a:r>
          </a:p>
          <a:p>
            <a:pPr marL="0" lvl="0" indent="0" algn="just" eaLnBrk="1" hangingPunct="1">
              <a:buFont typeface="Wingdings" pitchFamily="2" charset="2"/>
              <a:buChar char="v"/>
            </a:pPr>
            <a:r>
              <a:rPr b="1" dirty="0" err="1">
                <a:latin typeface="Book Antiqua" pitchFamily="18" charset="0"/>
              </a:rPr>
              <a:t>автоматизация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звука</a:t>
            </a:r>
            <a:r>
              <a:rPr b="1" dirty="0">
                <a:latin typeface="Book Antiqua" pitchFamily="18" charset="0"/>
              </a:rPr>
              <a:t> в </a:t>
            </a:r>
            <a:r>
              <a:rPr b="1" dirty="0" err="1">
                <a:latin typeface="Book Antiqua" pitchFamily="18" charset="0"/>
              </a:rPr>
              <a:t>предложениях</a:t>
            </a:r>
            <a:r>
              <a:rPr b="1" dirty="0">
                <a:latin typeface="Book Antiqua" pitchFamily="18" charset="0"/>
              </a:rPr>
              <a:t>;</a:t>
            </a:r>
          </a:p>
          <a:p>
            <a:pPr marL="0" lvl="0" indent="0" algn="just" eaLnBrk="1" hangingPunct="1">
              <a:buFont typeface="Wingdings" pitchFamily="2" charset="2"/>
              <a:buChar char="v"/>
            </a:pPr>
            <a:r>
              <a:rPr b="1" dirty="0" err="1">
                <a:latin typeface="Book Antiqua" pitchFamily="18" charset="0"/>
              </a:rPr>
              <a:t>автоматизация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звука</a:t>
            </a:r>
            <a:r>
              <a:rPr b="1" dirty="0">
                <a:latin typeface="Book Antiqua" pitchFamily="18" charset="0"/>
              </a:rPr>
              <a:t> в </a:t>
            </a:r>
            <a:r>
              <a:rPr b="1" dirty="0" err="1">
                <a:latin typeface="Book Antiqua" pitchFamily="18" charset="0"/>
              </a:rPr>
              <a:t>чистоговорках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скороговорках</a:t>
            </a:r>
            <a:r>
              <a:rPr b="1" dirty="0">
                <a:latin typeface="Book Antiqua" pitchFamily="18" charset="0"/>
              </a:rPr>
              <a:t> и </a:t>
            </a:r>
            <a:r>
              <a:rPr b="1" dirty="0" err="1">
                <a:latin typeface="Book Antiqua" pitchFamily="18" charset="0"/>
              </a:rPr>
              <a:t>стихах</a:t>
            </a:r>
            <a:r>
              <a:rPr b="1" dirty="0">
                <a:latin typeface="Book Antiqua" pitchFamily="18" charset="0"/>
              </a:rPr>
              <a:t>;</a:t>
            </a:r>
          </a:p>
          <a:p>
            <a:pPr marL="0" lvl="0" indent="0" algn="just" eaLnBrk="1" hangingPunct="1">
              <a:buFont typeface="Wingdings" pitchFamily="2" charset="2"/>
              <a:buChar char="v"/>
            </a:pPr>
            <a:r>
              <a:rPr b="1" dirty="0" err="1">
                <a:latin typeface="Book Antiqua" pitchFamily="18" charset="0"/>
              </a:rPr>
              <a:t>автоматизация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звука</a:t>
            </a:r>
            <a:r>
              <a:rPr b="1" dirty="0">
                <a:latin typeface="Book Antiqua" pitchFamily="18" charset="0"/>
              </a:rPr>
              <a:t> в </a:t>
            </a:r>
            <a:r>
              <a:rPr b="1" dirty="0" err="1">
                <a:latin typeface="Book Antiqua" pitchFamily="18" charset="0"/>
              </a:rPr>
              <a:t>коротких</a:t>
            </a:r>
            <a:r>
              <a:rPr b="1" dirty="0">
                <a:latin typeface="Book Antiqua" pitchFamily="18" charset="0"/>
              </a:rPr>
              <a:t>, а </a:t>
            </a:r>
            <a:r>
              <a:rPr b="1" dirty="0" err="1">
                <a:latin typeface="Book Antiqua" pitchFamily="18" charset="0"/>
              </a:rPr>
              <a:t>затем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длинных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рассказах</a:t>
            </a:r>
            <a:r>
              <a:rPr b="1" dirty="0">
                <a:latin typeface="Book Antiqua" pitchFamily="18" charset="0"/>
              </a:rPr>
              <a:t>;</a:t>
            </a:r>
          </a:p>
          <a:p>
            <a:pPr marL="0" lvl="0" indent="0" algn="just" eaLnBrk="1" hangingPunct="1">
              <a:buFont typeface="Wingdings" pitchFamily="2" charset="2"/>
              <a:buChar char="v"/>
            </a:pPr>
            <a:r>
              <a:rPr b="1" dirty="0" err="1">
                <a:latin typeface="Book Antiqua" pitchFamily="18" charset="0"/>
              </a:rPr>
              <a:t>автоматизация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звука</a:t>
            </a:r>
            <a:r>
              <a:rPr b="1" dirty="0">
                <a:latin typeface="Book Antiqua" pitchFamily="18" charset="0"/>
              </a:rPr>
              <a:t> в </a:t>
            </a:r>
            <a:r>
              <a:rPr b="1" dirty="0" err="1">
                <a:latin typeface="Book Antiqua" pitchFamily="18" charset="0"/>
              </a:rPr>
              <a:t>разговорной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речи</a:t>
            </a:r>
            <a:r>
              <a:rPr b="1" dirty="0">
                <a:latin typeface="Book Antiqua" pitchFamily="18" charset="0"/>
              </a:rPr>
              <a:t>.</a:t>
            </a:r>
          </a:p>
          <a:p>
            <a:pPr marL="0" lvl="0" indent="0" algn="just" eaLnBrk="1" hangingPunct="1"/>
            <a:endParaRPr b="1" dirty="0">
              <a:latin typeface="Book Antiqua" pitchFamily="18" charset="0"/>
            </a:endParaRPr>
          </a:p>
          <a:p>
            <a:pPr marL="0" lvl="0" indent="0" algn="just" eaLnBrk="1" hangingPunct="1"/>
            <a:r>
              <a:rPr b="1" dirty="0" smtClean="0">
                <a:latin typeface="Book Antiqua" pitchFamily="18" charset="0"/>
              </a:rPr>
              <a:t>     К </a:t>
            </a:r>
            <a:r>
              <a:rPr b="1" dirty="0" err="1">
                <a:latin typeface="Book Antiqua" pitchFamily="18" charset="0"/>
              </a:rPr>
              <a:t>новому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материалу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можно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переходить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только</a:t>
            </a:r>
            <a:r>
              <a:rPr b="1" dirty="0">
                <a:latin typeface="Book Antiqua" pitchFamily="18" charset="0"/>
              </a:rPr>
              <a:t> в </a:t>
            </a:r>
            <a:r>
              <a:rPr b="1" dirty="0" err="1">
                <a:latin typeface="Book Antiqua" pitchFamily="18" charset="0"/>
              </a:rPr>
              <a:t>том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случае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если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усвоен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предыдущий</a:t>
            </a:r>
            <a:r>
              <a:rPr b="1" dirty="0">
                <a:latin typeface="Book Antiqua" pitchFamily="18" charset="0"/>
              </a:rPr>
              <a:t>.</a:t>
            </a:r>
          </a:p>
          <a:p>
            <a:pPr marL="0" lvl="0" indent="0" algn="just" eaLnBrk="1" hangingPunct="1"/>
            <a:endParaRPr b="1" dirty="0">
              <a:latin typeface="Book Antiqua" pitchFamily="18" charset="0"/>
            </a:endParaRPr>
          </a:p>
        </p:txBody>
      </p:sp>
      <p:pic>
        <p:nvPicPr>
          <p:cNvPr id="5126" name="Picture 2" descr="https://ds05.infourok.ru/uploads/ex/0335/00160fbc-f9a0884e/hello_html_m5737c45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12875" y="5651500"/>
            <a:ext cx="4024313" cy="2930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https://catherineasquithgallery.com/uploads/posts/2021-02/1612350394_51-p-fon-zhelto-zeleno-korichnevii-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75463" cy="91440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6147" name="Picture 6" descr="https://img-fotki.yandex.ru/get/4424/105278743.12/0_aa8d2_b0a5942f_orig.png"/>
          <p:cNvPicPr>
            <a:picLocks noChangeAspect="1"/>
          </p:cNvPicPr>
          <p:nvPr/>
        </p:nvPicPr>
        <p:blipFill>
          <a:blip r:embed="rId3" cstate="print"/>
          <a:srcRect l="15145" r="13642"/>
          <a:stretch>
            <a:fillRect/>
          </a:stretch>
        </p:blipFill>
        <p:spPr>
          <a:xfrm>
            <a:off x="0" y="-107950"/>
            <a:ext cx="6958013" cy="92519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6148" name="TextBox 3"/>
          <p:cNvSpPr/>
          <p:nvPr/>
        </p:nvSpPr>
        <p:spPr>
          <a:xfrm>
            <a:off x="476250" y="539750"/>
            <a:ext cx="5761038" cy="13843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5pPr>
          </a:lstStyle>
          <a:p>
            <a:pPr marL="0" lvl="0" indent="0" algn="ctr" eaLnBrk="1" hangingPunct="1"/>
            <a:r>
              <a:rPr sz="2800" b="1" i="1">
                <a:solidFill>
                  <a:srgbClr val="C00000"/>
                </a:solidFill>
                <a:latin typeface="Book Antiqua" pitchFamily="18" charset="0"/>
              </a:rPr>
              <a:t>Интересные игры родителей с детьми на этапе автоматизации звуков</a:t>
            </a:r>
            <a:endParaRPr sz="2800">
              <a:latin typeface="Calibri" panose="020F0502020204030204" pitchFamily="34" charset="0"/>
            </a:endParaRPr>
          </a:p>
        </p:txBody>
      </p:sp>
      <p:sp>
        <p:nvSpPr>
          <p:cNvPr id="6149" name="TextBox 4"/>
          <p:cNvSpPr/>
          <p:nvPr/>
        </p:nvSpPr>
        <p:spPr>
          <a:xfrm>
            <a:off x="549275" y="1908175"/>
            <a:ext cx="5688013" cy="3508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5pPr>
          </a:lstStyle>
          <a:p>
            <a:pPr marL="0" lvl="0" indent="0" algn="ctr" eaLnBrk="1" hangingPunct="1"/>
            <a:r>
              <a:rPr sz="2400" b="1" i="1">
                <a:solidFill>
                  <a:srgbClr val="002060"/>
                </a:solidFill>
                <a:latin typeface="Book Antiqua" pitchFamily="18" charset="0"/>
              </a:rPr>
              <a:t>«Загадки»</a:t>
            </a:r>
            <a:endParaRPr sz="2400">
              <a:solidFill>
                <a:srgbClr val="002060"/>
              </a:solidFill>
              <a:latin typeface="Book Antiqua" pitchFamily="18" charset="0"/>
            </a:endParaRPr>
          </a:p>
          <a:p>
            <a:pPr marL="0" lvl="0" indent="0" algn="just" eaLnBrk="1" hangingPunct="1"/>
            <a:r>
              <a:rPr>
                <a:latin typeface="Book Antiqua" pitchFamily="18" charset="0"/>
              </a:rPr>
              <a:t>Для этой игры вам потребуются: 6-7 картинок или игрушек, в названии которых прячется закрепляемый звук. Вместе с ребенком назовите их, выделяя голосом нужный звук. Затем опишите любую из них, ребенок должен догадаться, о чем идет речь и назвать нужную картинку или игрушку. Повторите игру несколько раз. А теперь предложите ребенку роль ведущего. Ваши возможные ошибки наверняка повысят интерес малыша к игре.</a:t>
            </a:r>
          </a:p>
          <a:p>
            <a:pPr marL="0" lvl="0" indent="0" eaLnBrk="1" hangingPunct="1"/>
            <a:endParaRPr>
              <a:latin typeface="Calibri" panose="020F0502020204030204" pitchFamily="34" charset="0"/>
            </a:endParaRPr>
          </a:p>
        </p:txBody>
      </p:sp>
      <p:pic>
        <p:nvPicPr>
          <p:cNvPr id="6150" name="Picture 2" descr="https://static.tildacdn.com/tild6666-3431-4564-b861-393566336338/___11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0713" y="5076825"/>
            <a:ext cx="5646737" cy="34893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https://catherineasquithgallery.com/uploads/posts/2021-02/1612350394_51-p-fon-zhelto-zeleno-korichnevii-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75463" cy="91440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7171" name="Picture 6" descr="https://img-fotki.yandex.ru/get/4424/105278743.12/0_aa8d2_b0a5942f_orig.png"/>
          <p:cNvPicPr>
            <a:picLocks noChangeAspect="1"/>
          </p:cNvPicPr>
          <p:nvPr/>
        </p:nvPicPr>
        <p:blipFill>
          <a:blip r:embed="rId3" cstate="print"/>
          <a:srcRect l="15145" r="13642"/>
          <a:stretch>
            <a:fillRect/>
          </a:stretch>
        </p:blipFill>
        <p:spPr>
          <a:xfrm>
            <a:off x="0" y="-107950"/>
            <a:ext cx="6958013" cy="92519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172" name="TextBox 3"/>
          <p:cNvSpPr txBox="1"/>
          <p:nvPr/>
        </p:nvSpPr>
        <p:spPr>
          <a:xfrm>
            <a:off x="549275" y="611188"/>
            <a:ext cx="5616575" cy="6556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1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«Чего не стало?»</a:t>
            </a: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Можете использовать те же картинки или игрушки. Предложите ребенку еще раз внимательно рассмотреть картинки, назвать их, запомнить и закрыть глаза. В это время уберите одну или две картинки. Ребенок, открыв глаза, должен сказать, чего не стало. Повторите игру несколько раз, меняясь с ребенком ролями.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400" b="1" i="1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400" b="1" i="1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400" b="1" i="1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400" b="1" i="1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50" b="1" i="1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1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«Что изменилось?»</a:t>
            </a: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Это один из вариантов предыдущей игры. Вы можете менять картинки местами, убирать их, переворачивать картинки обратной стороной, добавлять новые. Ребенок должен рассказать обо всех изменениях.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173" name="Picture 2" descr="https://ds05.infourok.ru/uploads/ex/10ed/0004b854-17970f80/hello_html_m47bf0504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15557" t="28521" r="10552" b="13144"/>
          <a:stretch>
            <a:fillRect/>
          </a:stretch>
        </p:blipFill>
        <p:spPr>
          <a:xfrm>
            <a:off x="404813" y="2987675"/>
            <a:ext cx="2663825" cy="2103438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7174" name="Picture 4" descr="https://i.mycdn.me/i?r=AzEPZsRbOZEKgBhR0XGMT1Rkc71UFk5DV_vakP6EU3_odqaKTM5SRkZCeTgDn6uOyic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60800" y="2987675"/>
            <a:ext cx="2447925" cy="19431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7175" name="Picture 8" descr="https://sun9-8.userapi.com/impf/c858132/v858132157/1eb060/K5a4bVm6v6Q.jpg?size=1590x400&amp;quality=95&amp;crop=0,0,1590,400&amp;sign=36c131bb367e829414ec9b8177500caf&amp;type=cover_grou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212" t="10233" r="9377" b="9409"/>
          <a:stretch>
            <a:fillRect/>
          </a:stretch>
        </p:blipFill>
        <p:spPr>
          <a:xfrm>
            <a:off x="404813" y="6732588"/>
            <a:ext cx="5956300" cy="1655762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https://catherineasquithgallery.com/uploads/posts/2021-02/1612350394_51-p-fon-zhelto-zeleno-korichnevii-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75463" cy="91440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195" name="Picture 6" descr="https://img-fotki.yandex.ru/get/4424/105278743.12/0_aa8d2_b0a5942f_orig.png"/>
          <p:cNvPicPr>
            <a:picLocks noChangeAspect="1"/>
          </p:cNvPicPr>
          <p:nvPr/>
        </p:nvPicPr>
        <p:blipFill>
          <a:blip r:embed="rId3" cstate="print"/>
          <a:srcRect l="15145" r="13642"/>
          <a:stretch>
            <a:fillRect/>
          </a:stretch>
        </p:blipFill>
        <p:spPr>
          <a:xfrm>
            <a:off x="0" y="-107950"/>
            <a:ext cx="6958013" cy="92519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8196" name="TextBox 3"/>
          <p:cNvSpPr/>
          <p:nvPr/>
        </p:nvSpPr>
        <p:spPr>
          <a:xfrm>
            <a:off x="476250" y="395288"/>
            <a:ext cx="5832475" cy="55102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5pPr>
          </a:lstStyle>
          <a:p>
            <a:pPr marL="0" lvl="0" indent="0" algn="ctr" eaLnBrk="1" hangingPunct="1"/>
            <a:r>
              <a:rPr sz="2800" b="1" i="1" dirty="0">
                <a:solidFill>
                  <a:srgbClr val="002060"/>
                </a:solidFill>
                <a:latin typeface="Book Antiqua" pitchFamily="18" charset="0"/>
              </a:rPr>
              <a:t>«</a:t>
            </a:r>
            <a:r>
              <a:rPr sz="2800" b="1" i="1" dirty="0" err="1">
                <a:solidFill>
                  <a:srgbClr val="002060"/>
                </a:solidFill>
                <a:latin typeface="Book Antiqua" pitchFamily="18" charset="0"/>
              </a:rPr>
              <a:t>Что</a:t>
            </a:r>
            <a:r>
              <a:rPr sz="2800" b="1" i="1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sz="2800" b="1" i="1" dirty="0" err="1">
                <a:solidFill>
                  <a:srgbClr val="002060"/>
                </a:solidFill>
                <a:latin typeface="Book Antiqua" pitchFamily="18" charset="0"/>
              </a:rPr>
              <a:t>лишнее</a:t>
            </a:r>
            <a:r>
              <a:rPr sz="2800" b="1" i="1" dirty="0">
                <a:solidFill>
                  <a:srgbClr val="002060"/>
                </a:solidFill>
                <a:latin typeface="Book Antiqua" pitchFamily="18" charset="0"/>
              </a:rPr>
              <a:t>?»</a:t>
            </a:r>
            <a:endParaRPr sz="2800" dirty="0">
              <a:solidFill>
                <a:srgbClr val="002060"/>
              </a:solidFill>
              <a:latin typeface="Book Antiqua" pitchFamily="18" charset="0"/>
            </a:endParaRPr>
          </a:p>
          <a:p>
            <a:pPr marL="0" lvl="0" indent="0" algn="just" eaLnBrk="1" hangingPunct="1"/>
            <a:r>
              <a:rPr b="1" dirty="0" smtClean="0">
                <a:latin typeface="Book Antiqua" pitchFamily="18" charset="0"/>
              </a:rPr>
              <a:t>    </a:t>
            </a:r>
            <a:r>
              <a:rPr b="1" dirty="0" err="1" smtClean="0">
                <a:latin typeface="Book Antiqua" pitchFamily="18" charset="0"/>
              </a:rPr>
              <a:t>Подберите</a:t>
            </a:r>
            <a:r>
              <a:rPr b="1" dirty="0" smtClean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картинки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так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чтобы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их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можно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было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сгруппировать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разным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признакам</a:t>
            </a:r>
            <a:r>
              <a:rPr b="1" dirty="0">
                <a:latin typeface="Book Antiqua" pitchFamily="18" charset="0"/>
              </a:rPr>
              <a:t> (</a:t>
            </a:r>
            <a:r>
              <a:rPr b="1" dirty="0" err="1">
                <a:latin typeface="Book Antiqua" pitchFamily="18" charset="0"/>
              </a:rPr>
              <a:t>можно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использовать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картинки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из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лото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выбрав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из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них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те</a:t>
            </a:r>
            <a:r>
              <a:rPr b="1" dirty="0">
                <a:latin typeface="Book Antiqua" pitchFamily="18" charset="0"/>
              </a:rPr>
              <a:t>, в </a:t>
            </a:r>
            <a:r>
              <a:rPr b="1" dirty="0" err="1">
                <a:latin typeface="Book Antiqua" pitchFamily="18" charset="0"/>
              </a:rPr>
              <a:t>названии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которых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есть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нужный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звук</a:t>
            </a:r>
            <a:r>
              <a:rPr b="1" dirty="0">
                <a:latin typeface="Book Antiqua" pitchFamily="18" charset="0"/>
              </a:rPr>
              <a:t>). </a:t>
            </a:r>
            <a:r>
              <a:rPr b="1" dirty="0" smtClean="0">
                <a:latin typeface="Book Antiqua" pitchFamily="18" charset="0"/>
              </a:rPr>
              <a:t>     </a:t>
            </a:r>
            <a:r>
              <a:rPr b="1" dirty="0" err="1" smtClean="0">
                <a:latin typeface="Book Antiqua" pitchFamily="18" charset="0"/>
              </a:rPr>
              <a:t>Попросите</a:t>
            </a:r>
            <a:r>
              <a:rPr b="1" dirty="0" smtClean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ребенка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найти</a:t>
            </a:r>
            <a:r>
              <a:rPr b="1" dirty="0">
                <a:latin typeface="Book Antiqua" pitchFamily="18" charset="0"/>
              </a:rPr>
              <a:t> и </a:t>
            </a:r>
            <a:r>
              <a:rPr b="1" dirty="0" err="1">
                <a:latin typeface="Book Antiqua" pitchFamily="18" charset="0"/>
              </a:rPr>
              <a:t>назвать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лишний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предмет</a:t>
            </a:r>
            <a:r>
              <a:rPr b="1" dirty="0">
                <a:latin typeface="Book Antiqua" pitchFamily="18" charset="0"/>
              </a:rPr>
              <a:t> и </a:t>
            </a:r>
            <a:r>
              <a:rPr b="1" dirty="0" err="1">
                <a:latin typeface="Book Antiqua" pitchFamily="18" charset="0"/>
              </a:rPr>
              <a:t>объяснить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свой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выбор</a:t>
            </a:r>
            <a:r>
              <a:rPr b="1" dirty="0">
                <a:latin typeface="Book Antiqua" pitchFamily="18" charset="0"/>
              </a:rPr>
              <a:t>.</a:t>
            </a:r>
          </a:p>
          <a:p>
            <a:pPr marL="0" lvl="0" indent="0" algn="just" eaLnBrk="1" hangingPunct="1"/>
            <a:r>
              <a:rPr b="1" dirty="0" smtClean="0">
                <a:latin typeface="Book Antiqua" pitchFamily="18" charset="0"/>
              </a:rPr>
              <a:t>     </a:t>
            </a:r>
            <a:r>
              <a:rPr b="1" dirty="0" err="1" smtClean="0">
                <a:latin typeface="Book Antiqua" pitchFamily="18" charset="0"/>
              </a:rPr>
              <a:t>Объединять</a:t>
            </a:r>
            <a:r>
              <a:rPr b="1" dirty="0" smtClean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картинки</a:t>
            </a:r>
            <a:r>
              <a:rPr b="1" dirty="0">
                <a:latin typeface="Book Antiqua" pitchFamily="18" charset="0"/>
              </a:rPr>
              <a:t> в </a:t>
            </a:r>
            <a:r>
              <a:rPr b="1" dirty="0" err="1">
                <a:latin typeface="Book Antiqua" pitchFamily="18" charset="0"/>
              </a:rPr>
              <a:t>группы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можно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по-разному</a:t>
            </a:r>
            <a:r>
              <a:rPr b="1" dirty="0">
                <a:latin typeface="Book Antiqua" pitchFamily="18" charset="0"/>
              </a:rPr>
              <a:t>. </a:t>
            </a:r>
            <a:r>
              <a:rPr b="1" dirty="0" err="1">
                <a:latin typeface="Book Antiqua" pitchFamily="18" charset="0"/>
              </a:rPr>
              <a:t>Например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рысь-корова-ворона-жираф-ракета</a:t>
            </a:r>
            <a:r>
              <a:rPr b="1" dirty="0">
                <a:latin typeface="Book Antiqua" pitchFamily="18" charset="0"/>
              </a:rPr>
              <a:t>. </a:t>
            </a:r>
          </a:p>
          <a:p>
            <a:pPr marL="0" lvl="0" indent="0" algn="just" eaLnBrk="1" hangingPunct="1"/>
            <a:r>
              <a:rPr b="1" dirty="0" smtClean="0">
                <a:latin typeface="Book Antiqua" pitchFamily="18" charset="0"/>
              </a:rPr>
              <a:t>    </a:t>
            </a:r>
            <a:r>
              <a:rPr b="1" dirty="0" err="1" smtClean="0">
                <a:latin typeface="Book Antiqua" pitchFamily="18" charset="0"/>
              </a:rPr>
              <a:t>Из</a:t>
            </a:r>
            <a:r>
              <a:rPr b="1" dirty="0" smtClean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данной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серии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последовательно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можно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убрать</a:t>
            </a:r>
            <a:r>
              <a:rPr b="1" dirty="0">
                <a:latin typeface="Book Antiqua" pitchFamily="18" charset="0"/>
              </a:rPr>
              <a:t> «</a:t>
            </a:r>
            <a:r>
              <a:rPr b="1" dirty="0" err="1">
                <a:latin typeface="Book Antiqua" pitchFamily="18" charset="0"/>
              </a:rPr>
              <a:t>ракету</a:t>
            </a:r>
            <a:r>
              <a:rPr b="1" dirty="0">
                <a:latin typeface="Book Antiqua" pitchFamily="18" charset="0"/>
              </a:rPr>
              <a:t>» - </a:t>
            </a:r>
            <a:r>
              <a:rPr b="1" dirty="0" err="1">
                <a:latin typeface="Book Antiqua" pitchFamily="18" charset="0"/>
              </a:rPr>
              <a:t>неживая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затем</a:t>
            </a:r>
            <a:r>
              <a:rPr b="1" dirty="0">
                <a:latin typeface="Book Antiqua" pitchFamily="18" charset="0"/>
              </a:rPr>
              <a:t> «</a:t>
            </a:r>
            <a:r>
              <a:rPr b="1" dirty="0" err="1">
                <a:latin typeface="Book Antiqua" pitchFamily="18" charset="0"/>
              </a:rPr>
              <a:t>ворону</a:t>
            </a:r>
            <a:r>
              <a:rPr b="1" dirty="0">
                <a:latin typeface="Book Antiqua" pitchFamily="18" charset="0"/>
              </a:rPr>
              <a:t>» - </a:t>
            </a:r>
            <a:r>
              <a:rPr b="1" dirty="0" err="1">
                <a:latin typeface="Book Antiqua" pitchFamily="18" charset="0"/>
              </a:rPr>
              <a:t>птица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потом</a:t>
            </a:r>
            <a:r>
              <a:rPr b="1" dirty="0">
                <a:latin typeface="Book Antiqua" pitchFamily="18" charset="0"/>
              </a:rPr>
              <a:t> «</a:t>
            </a:r>
            <a:r>
              <a:rPr b="1" dirty="0" err="1">
                <a:latin typeface="Book Antiqua" pitchFamily="18" charset="0"/>
              </a:rPr>
              <a:t>корову</a:t>
            </a:r>
            <a:r>
              <a:rPr b="1" dirty="0">
                <a:latin typeface="Book Antiqua" pitchFamily="18" charset="0"/>
              </a:rPr>
              <a:t>» - </a:t>
            </a:r>
            <a:r>
              <a:rPr b="1" dirty="0" err="1">
                <a:latin typeface="Book Antiqua" pitchFamily="18" charset="0"/>
              </a:rPr>
              <a:t>домашнее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животное</a:t>
            </a:r>
            <a:r>
              <a:rPr b="1" dirty="0">
                <a:latin typeface="Book Antiqua" pitchFamily="18" charset="0"/>
              </a:rPr>
              <a:t>. </a:t>
            </a:r>
          </a:p>
          <a:p>
            <a:pPr marL="0" lvl="0" indent="0" algn="just" eaLnBrk="1" hangingPunct="1"/>
            <a:r>
              <a:rPr b="1" dirty="0" smtClean="0">
                <a:latin typeface="Book Antiqua" pitchFamily="18" charset="0"/>
              </a:rPr>
              <a:t>    </a:t>
            </a:r>
            <a:r>
              <a:rPr b="1" dirty="0" err="1" smtClean="0">
                <a:latin typeface="Book Antiqua" pitchFamily="18" charset="0"/>
              </a:rPr>
              <a:t>Две</a:t>
            </a:r>
            <a:r>
              <a:rPr b="1" dirty="0" smtClean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оставшиеся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картинки</a:t>
            </a:r>
            <a:r>
              <a:rPr b="1" dirty="0">
                <a:latin typeface="Book Antiqua" pitchFamily="18" charset="0"/>
              </a:rPr>
              <a:t> (</a:t>
            </a:r>
            <a:r>
              <a:rPr b="1" dirty="0" err="1">
                <a:latin typeface="Book Antiqua" pitchFamily="18" charset="0"/>
              </a:rPr>
              <a:t>жираф</a:t>
            </a:r>
            <a:r>
              <a:rPr b="1" dirty="0">
                <a:latin typeface="Book Antiqua" pitchFamily="18" charset="0"/>
              </a:rPr>
              <a:t> и </a:t>
            </a:r>
            <a:r>
              <a:rPr b="1" dirty="0" err="1">
                <a:latin typeface="Book Antiqua" pitchFamily="18" charset="0"/>
              </a:rPr>
              <a:t>рысь</a:t>
            </a:r>
            <a:r>
              <a:rPr b="1" dirty="0">
                <a:latin typeface="Book Antiqua" pitchFamily="18" charset="0"/>
              </a:rPr>
              <a:t>) </a:t>
            </a:r>
            <a:r>
              <a:rPr b="1" dirty="0" err="1">
                <a:latin typeface="Book Antiqua" pitchFamily="18" charset="0"/>
              </a:rPr>
              <a:t>предложите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ребенку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сравнить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между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собой</a:t>
            </a:r>
            <a:r>
              <a:rPr b="1" dirty="0">
                <a:latin typeface="Book Antiqua" pitchFamily="18" charset="0"/>
              </a:rPr>
              <a:t> и </a:t>
            </a:r>
            <a:r>
              <a:rPr b="1" dirty="0" err="1">
                <a:latin typeface="Book Antiqua" pitchFamily="18" charset="0"/>
              </a:rPr>
              <a:t>сказать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чем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они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похожи</a:t>
            </a:r>
            <a:r>
              <a:rPr b="1" dirty="0">
                <a:latin typeface="Book Antiqua" pitchFamily="18" charset="0"/>
              </a:rPr>
              <a:t> и </a:t>
            </a:r>
            <a:r>
              <a:rPr b="1" dirty="0" err="1">
                <a:latin typeface="Book Antiqua" pitchFamily="18" charset="0"/>
              </a:rPr>
              <a:t>чем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отличаются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т.е</a:t>
            </a:r>
            <a:r>
              <a:rPr b="1" dirty="0">
                <a:latin typeface="Book Antiqua" pitchFamily="18" charset="0"/>
              </a:rPr>
              <a:t>. </a:t>
            </a:r>
            <a:r>
              <a:rPr b="1" dirty="0" err="1">
                <a:latin typeface="Book Antiqua" pitchFamily="18" charset="0"/>
              </a:rPr>
              <a:t>попытаться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найти</a:t>
            </a:r>
            <a:r>
              <a:rPr b="1" dirty="0">
                <a:latin typeface="Book Antiqua" pitchFamily="18" charset="0"/>
              </a:rPr>
              <a:t> и </a:t>
            </a:r>
            <a:r>
              <a:rPr b="1" dirty="0" err="1">
                <a:latin typeface="Book Antiqua" pitchFamily="18" charset="0"/>
              </a:rPr>
              <a:t>подробно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описать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черты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двух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сходных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предметов</a:t>
            </a:r>
            <a:r>
              <a:rPr b="1" dirty="0">
                <a:latin typeface="Book Antiqua" pitchFamily="18" charset="0"/>
              </a:rPr>
              <a:t>.</a:t>
            </a:r>
          </a:p>
          <a:p>
            <a:pPr marL="0" lvl="0" indent="0" eaLnBrk="1" hangingPunct="1"/>
            <a:endParaRPr dirty="0">
              <a:latin typeface="Calibri" panose="020F0502020204030204" pitchFamily="34" charset="0"/>
            </a:endParaRPr>
          </a:p>
        </p:txBody>
      </p:sp>
      <p:pic>
        <p:nvPicPr>
          <p:cNvPr id="8197" name="Picture 2" descr="https://sch159ufa.ru/images/img2020/32434444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1075" y="5580063"/>
            <a:ext cx="4837113" cy="3090862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https://catherineasquithgallery.com/uploads/posts/2021-02/1612350394_51-p-fon-zhelto-zeleno-korichnevii-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75463" cy="91440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9219" name="Picture 6" descr="https://img-fotki.yandex.ru/get/4424/105278743.12/0_aa8d2_b0a5942f_orig.png"/>
          <p:cNvPicPr>
            <a:picLocks noChangeAspect="1"/>
          </p:cNvPicPr>
          <p:nvPr/>
        </p:nvPicPr>
        <p:blipFill>
          <a:blip r:embed="rId3" cstate="print"/>
          <a:srcRect l="15145" r="13642"/>
          <a:stretch>
            <a:fillRect/>
          </a:stretch>
        </p:blipFill>
        <p:spPr>
          <a:xfrm>
            <a:off x="0" y="-107950"/>
            <a:ext cx="6958013" cy="92519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9220" name="TextBox 3"/>
          <p:cNvSpPr/>
          <p:nvPr/>
        </p:nvSpPr>
        <p:spPr>
          <a:xfrm>
            <a:off x="476250" y="395288"/>
            <a:ext cx="5905500" cy="53038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5pPr>
          </a:lstStyle>
          <a:p>
            <a:pPr marL="0" lvl="0" indent="0" algn="ctr" eaLnBrk="1" hangingPunct="1"/>
            <a:r>
              <a:rPr sz="2400" b="1" i="1" dirty="0">
                <a:solidFill>
                  <a:srgbClr val="002060"/>
                </a:solidFill>
                <a:latin typeface="Book Antiqua" pitchFamily="18" charset="0"/>
              </a:rPr>
              <a:t>«</a:t>
            </a:r>
            <a:r>
              <a:rPr sz="2400" b="1" i="1" dirty="0" err="1">
                <a:solidFill>
                  <a:srgbClr val="002060"/>
                </a:solidFill>
                <a:latin typeface="Book Antiqua" pitchFamily="18" charset="0"/>
              </a:rPr>
              <a:t>Слова</a:t>
            </a:r>
            <a:r>
              <a:rPr sz="2400" b="1" i="1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sz="2400" b="1" i="1" dirty="0" err="1">
                <a:solidFill>
                  <a:srgbClr val="002060"/>
                </a:solidFill>
                <a:latin typeface="Book Antiqua" pitchFamily="18" charset="0"/>
              </a:rPr>
              <a:t>вокруг</a:t>
            </a:r>
            <a:r>
              <a:rPr sz="2400" b="1" i="1" dirty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sz="2400" b="1" i="1" dirty="0" err="1">
                <a:solidFill>
                  <a:srgbClr val="002060"/>
                </a:solidFill>
                <a:latin typeface="Book Antiqua" pitchFamily="18" charset="0"/>
              </a:rPr>
              <a:t>нас</a:t>
            </a:r>
            <a:r>
              <a:rPr sz="2400" b="1" i="1" dirty="0">
                <a:solidFill>
                  <a:srgbClr val="002060"/>
                </a:solidFill>
                <a:latin typeface="Book Antiqua" pitchFamily="18" charset="0"/>
              </a:rPr>
              <a:t>»</a:t>
            </a:r>
            <a:endParaRPr sz="2400" b="1" dirty="0">
              <a:solidFill>
                <a:srgbClr val="002060"/>
              </a:solidFill>
              <a:latin typeface="Book Antiqua" pitchFamily="18" charset="0"/>
            </a:endParaRPr>
          </a:p>
          <a:p>
            <a:pPr marL="0" lvl="0" indent="0" algn="just" eaLnBrk="1" hangingPunct="1"/>
            <a:r>
              <a:rPr b="1" dirty="0" smtClean="0">
                <a:latin typeface="Book Antiqua" pitchFamily="18" charset="0"/>
              </a:rPr>
              <a:t>     </a:t>
            </a:r>
            <a:r>
              <a:rPr b="1" dirty="0" err="1" smtClean="0">
                <a:latin typeface="Book Antiqua" pitchFamily="18" charset="0"/>
              </a:rPr>
              <a:t>Попросите</a:t>
            </a:r>
            <a:r>
              <a:rPr b="1" dirty="0" smtClean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ребенка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внимательно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посмотреть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вокруг</a:t>
            </a:r>
            <a:r>
              <a:rPr b="1" dirty="0">
                <a:latin typeface="Book Antiqua" pitchFamily="18" charset="0"/>
              </a:rPr>
              <a:t> и </a:t>
            </a:r>
            <a:r>
              <a:rPr b="1" dirty="0" err="1">
                <a:latin typeface="Book Antiqua" pitchFamily="18" charset="0"/>
              </a:rPr>
              <a:t>назвать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все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предметы</a:t>
            </a:r>
            <a:r>
              <a:rPr b="1" dirty="0">
                <a:latin typeface="Book Antiqua" pitchFamily="18" charset="0"/>
              </a:rPr>
              <a:t>, в </a:t>
            </a:r>
            <a:r>
              <a:rPr b="1" dirty="0" err="1">
                <a:latin typeface="Book Antiqua" pitchFamily="18" charset="0"/>
              </a:rPr>
              <a:t>названии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которых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спрятался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нужный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звук</a:t>
            </a:r>
            <a:r>
              <a:rPr b="1" dirty="0">
                <a:latin typeface="Book Antiqua" pitchFamily="18" charset="0"/>
              </a:rPr>
              <a:t>. </a:t>
            </a:r>
            <a:r>
              <a:rPr b="1" dirty="0" err="1">
                <a:latin typeface="Book Antiqua" pitchFamily="18" charset="0"/>
              </a:rPr>
              <a:t>Слова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называйте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очереди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не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забывайте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иногда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ошибаться</a:t>
            </a:r>
            <a:r>
              <a:rPr b="1" dirty="0">
                <a:latin typeface="Book Antiqua" pitchFamily="18" charset="0"/>
              </a:rPr>
              <a:t> и </a:t>
            </a:r>
            <a:r>
              <a:rPr b="1" dirty="0" err="1">
                <a:latin typeface="Book Antiqua" pitchFamily="18" charset="0"/>
              </a:rPr>
              <a:t>давать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ребенку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возможность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заметить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Вашу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ошибку</a:t>
            </a:r>
            <a:r>
              <a:rPr b="1" dirty="0">
                <a:latin typeface="Book Antiqua" pitchFamily="18" charset="0"/>
              </a:rPr>
              <a:t> и </a:t>
            </a:r>
            <a:r>
              <a:rPr b="1" dirty="0" err="1">
                <a:latin typeface="Book Antiqua" pitchFamily="18" charset="0"/>
              </a:rPr>
              <a:t>исправить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ее</a:t>
            </a:r>
            <a:r>
              <a:rPr b="1" dirty="0">
                <a:latin typeface="Book Antiqua" pitchFamily="18" charset="0"/>
              </a:rPr>
              <a:t>.</a:t>
            </a:r>
          </a:p>
          <a:p>
            <a:pPr marL="0" lvl="0" indent="0" algn="just" eaLnBrk="1" hangingPunct="1"/>
            <a:r>
              <a:rPr b="1" dirty="0" smtClean="0">
                <a:latin typeface="Book Antiqua" pitchFamily="18" charset="0"/>
              </a:rPr>
              <a:t>    </a:t>
            </a:r>
            <a:r>
              <a:rPr b="1" dirty="0" err="1" smtClean="0">
                <a:latin typeface="Book Antiqua" pitchFamily="18" charset="0"/>
              </a:rPr>
              <a:t>Затем</a:t>
            </a:r>
            <a:r>
              <a:rPr b="1" dirty="0" smtClean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усложните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игру</a:t>
            </a:r>
            <a:r>
              <a:rPr b="1" dirty="0">
                <a:latin typeface="Book Antiqua" pitchFamily="18" charset="0"/>
              </a:rPr>
              <a:t> - </a:t>
            </a:r>
            <a:r>
              <a:rPr b="1" dirty="0" err="1">
                <a:latin typeface="Book Antiqua" pitchFamily="18" charset="0"/>
              </a:rPr>
              <a:t>вспоминайте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слова</a:t>
            </a:r>
            <a:r>
              <a:rPr b="1" dirty="0">
                <a:latin typeface="Book Antiqua" pitchFamily="18" charset="0"/>
              </a:rPr>
              <a:t> с </a:t>
            </a:r>
            <a:r>
              <a:rPr b="1" dirty="0" err="1">
                <a:latin typeface="Book Antiqua" pitchFamily="18" charset="0"/>
              </a:rPr>
              <a:t>закрепляемым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звуком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какой-то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определенной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теме</a:t>
            </a:r>
            <a:r>
              <a:rPr b="1" dirty="0">
                <a:latin typeface="Book Antiqua" pitchFamily="18" charset="0"/>
              </a:rPr>
              <a:t>: «</a:t>
            </a:r>
            <a:r>
              <a:rPr b="1" dirty="0" err="1">
                <a:latin typeface="Book Antiqua" pitchFamily="18" charset="0"/>
              </a:rPr>
              <a:t>Назови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животных</a:t>
            </a:r>
            <a:r>
              <a:rPr b="1" dirty="0">
                <a:latin typeface="Book Antiqua" pitchFamily="18" charset="0"/>
              </a:rPr>
              <a:t>, в </a:t>
            </a:r>
            <a:r>
              <a:rPr b="1" dirty="0" err="1">
                <a:latin typeface="Book Antiqua" pitchFamily="18" charset="0"/>
              </a:rPr>
              <a:t>названии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которых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есть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звук</a:t>
            </a:r>
            <a:r>
              <a:rPr b="1" dirty="0">
                <a:latin typeface="Book Antiqua" pitchFamily="18" charset="0"/>
              </a:rPr>
              <a:t> [Р]» (</a:t>
            </a:r>
            <a:r>
              <a:rPr b="1" dirty="0" err="1">
                <a:latin typeface="Book Antiqua" pitchFamily="18" charset="0"/>
              </a:rPr>
              <a:t>зебра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носорог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тигр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пантера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кенгуру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жираф</a:t>
            </a:r>
            <a:r>
              <a:rPr b="1" dirty="0">
                <a:latin typeface="Book Antiqua" pitchFamily="18" charset="0"/>
              </a:rPr>
              <a:t>) </a:t>
            </a:r>
            <a:r>
              <a:rPr b="1" dirty="0" err="1">
                <a:latin typeface="Book Antiqua" pitchFamily="18" charset="0"/>
              </a:rPr>
              <a:t>или</a:t>
            </a:r>
            <a:r>
              <a:rPr b="1" dirty="0">
                <a:latin typeface="Book Antiqua" pitchFamily="18" charset="0"/>
              </a:rPr>
              <a:t> «</a:t>
            </a:r>
            <a:r>
              <a:rPr b="1" dirty="0" err="1">
                <a:latin typeface="Book Antiqua" pitchFamily="18" charset="0"/>
              </a:rPr>
              <a:t>Назови</a:t>
            </a:r>
            <a:r>
              <a:rPr b="1" dirty="0">
                <a:latin typeface="Book Antiqua" pitchFamily="18" charset="0"/>
              </a:rPr>
              <a:t> «</a:t>
            </a:r>
            <a:r>
              <a:rPr b="1" dirty="0" err="1">
                <a:latin typeface="Book Antiqua" pitchFamily="18" charset="0"/>
              </a:rPr>
              <a:t>зимнее</a:t>
            </a:r>
            <a:r>
              <a:rPr b="1" dirty="0">
                <a:latin typeface="Book Antiqua" pitchFamily="18" charset="0"/>
              </a:rPr>
              <a:t>» </a:t>
            </a:r>
            <a:r>
              <a:rPr b="1" dirty="0" err="1">
                <a:latin typeface="Book Antiqua" pitchFamily="18" charset="0"/>
              </a:rPr>
              <a:t>слово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со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звуком</a:t>
            </a:r>
            <a:r>
              <a:rPr b="1" dirty="0">
                <a:latin typeface="Book Antiqua" pitchFamily="18" charset="0"/>
              </a:rPr>
              <a:t> [С]» (</a:t>
            </a:r>
            <a:r>
              <a:rPr b="1" dirty="0" err="1">
                <a:latin typeface="Book Antiqua" pitchFamily="18" charset="0"/>
              </a:rPr>
              <a:t>снег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снеговик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Снегурочка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снегирь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снежки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стужа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санки</a:t>
            </a:r>
            <a:r>
              <a:rPr b="1" dirty="0">
                <a:latin typeface="Book Antiqua" pitchFamily="18" charset="0"/>
              </a:rPr>
              <a:t>).</a:t>
            </a:r>
          </a:p>
          <a:p>
            <a:pPr marL="0" lvl="0" indent="0" algn="just" eaLnBrk="1" hangingPunct="1"/>
            <a:r>
              <a:rPr b="1" dirty="0" smtClean="0">
                <a:latin typeface="Book Antiqua" pitchFamily="18" charset="0"/>
              </a:rPr>
              <a:t>    В </a:t>
            </a:r>
            <a:r>
              <a:rPr b="1" dirty="0" err="1">
                <a:latin typeface="Book Antiqua" pitchFamily="18" charset="0"/>
              </a:rPr>
              <a:t>эту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игру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вы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можете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играть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где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угодно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используя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любую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свободную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минутку</a:t>
            </a:r>
            <a:r>
              <a:rPr b="1" dirty="0">
                <a:latin typeface="Book Antiqua" pitchFamily="18" charset="0"/>
              </a:rPr>
              <a:t>: </a:t>
            </a:r>
            <a:r>
              <a:rPr b="1" dirty="0" err="1">
                <a:latin typeface="Book Antiqua" pitchFamily="18" charset="0"/>
              </a:rPr>
              <a:t>по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пути</a:t>
            </a:r>
            <a:r>
              <a:rPr b="1" dirty="0">
                <a:latin typeface="Book Antiqua" pitchFamily="18" charset="0"/>
              </a:rPr>
              <a:t> в </a:t>
            </a:r>
            <a:r>
              <a:rPr b="1" dirty="0" err="1">
                <a:latin typeface="Book Antiqua" pitchFamily="18" charset="0"/>
              </a:rPr>
              <a:t>садик</a:t>
            </a:r>
            <a:r>
              <a:rPr b="1" dirty="0">
                <a:latin typeface="Book Antiqua" pitchFamily="18" charset="0"/>
              </a:rPr>
              <a:t>, в </a:t>
            </a:r>
            <a:r>
              <a:rPr b="1" dirty="0" err="1">
                <a:latin typeface="Book Antiqua" pitchFamily="18" charset="0"/>
              </a:rPr>
              <a:t>транспорте</a:t>
            </a:r>
            <a:r>
              <a:rPr b="1" dirty="0">
                <a:latin typeface="Book Antiqua" pitchFamily="18" charset="0"/>
              </a:rPr>
              <a:t>, в </a:t>
            </a:r>
            <a:r>
              <a:rPr b="1" dirty="0" err="1">
                <a:latin typeface="Book Antiqua" pitchFamily="18" charset="0"/>
              </a:rPr>
              <a:t>очереди</a:t>
            </a:r>
            <a:r>
              <a:rPr b="1" dirty="0">
                <a:latin typeface="Book Antiqua" pitchFamily="18" charset="0"/>
              </a:rPr>
              <a:t>. </a:t>
            </a:r>
            <a:r>
              <a:rPr b="1" dirty="0" err="1">
                <a:latin typeface="Book Antiqua" pitchFamily="18" charset="0"/>
              </a:rPr>
              <a:t>Дома</a:t>
            </a:r>
            <a:r>
              <a:rPr b="1" dirty="0">
                <a:latin typeface="Book Antiqua" pitchFamily="18" charset="0"/>
              </a:rPr>
              <a:t> в </a:t>
            </a:r>
            <a:r>
              <a:rPr b="1" dirty="0" err="1">
                <a:latin typeface="Book Antiqua" pitchFamily="18" charset="0"/>
              </a:rPr>
              <a:t>эту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игру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можно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играть</a:t>
            </a:r>
            <a:r>
              <a:rPr b="1" dirty="0">
                <a:latin typeface="Book Antiqua" pitchFamily="18" charset="0"/>
              </a:rPr>
              <a:t> с </a:t>
            </a:r>
            <a:r>
              <a:rPr b="1" dirty="0" err="1">
                <a:latin typeface="Book Antiqua" pitchFamily="18" charset="0"/>
              </a:rPr>
              <a:t>мячом</a:t>
            </a:r>
            <a:r>
              <a:rPr b="1" dirty="0">
                <a:latin typeface="Book Antiqua" pitchFamily="18" charset="0"/>
              </a:rPr>
              <a:t>.</a:t>
            </a:r>
          </a:p>
        </p:txBody>
      </p:sp>
      <p:pic>
        <p:nvPicPr>
          <p:cNvPr id="9221" name="Picture 4" descr="https://ds05.infourok.ru/uploads/ex/0bee/0010d4cd-81ab1069/hello_html_m1301121f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4813" y="4932363"/>
            <a:ext cx="5489575" cy="3946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https://catherineasquithgallery.com/uploads/posts/2021-02/1612350394_51-p-fon-zhelto-zeleno-korichnevii-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75463" cy="91440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0243" name="Picture 6" descr="https://img-fotki.yandex.ru/get/4424/105278743.12/0_aa8d2_b0a5942f_orig.png"/>
          <p:cNvPicPr>
            <a:picLocks noChangeAspect="1"/>
          </p:cNvPicPr>
          <p:nvPr/>
        </p:nvPicPr>
        <p:blipFill>
          <a:blip r:embed="rId3" cstate="print"/>
          <a:srcRect l="15145" r="13642"/>
          <a:stretch>
            <a:fillRect/>
          </a:stretch>
        </p:blipFill>
        <p:spPr>
          <a:xfrm>
            <a:off x="0" y="-107950"/>
            <a:ext cx="6958013" cy="92519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0244" name="TextBox 3"/>
          <p:cNvSpPr/>
          <p:nvPr/>
        </p:nvSpPr>
        <p:spPr>
          <a:xfrm>
            <a:off x="549275" y="468313"/>
            <a:ext cx="5759450" cy="88630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  <a:ea typeface="Arial"/>
              </a:defRPr>
            </a:lvl5pPr>
          </a:lstStyle>
          <a:p>
            <a:pPr marL="0" lvl="0" indent="0" algn="just" eaLnBrk="1" hangingPunct="1"/>
            <a:r>
              <a:rPr b="1" smtClean="0">
                <a:latin typeface="Book Antiqua" pitchFamily="18" charset="0"/>
              </a:rPr>
              <a:t>       Постепенно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незаметно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для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себя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ребенок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начинает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правильно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произносить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закрепляемый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звук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не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только</a:t>
            </a:r>
            <a:r>
              <a:rPr b="1" dirty="0">
                <a:latin typeface="Book Antiqua" pitchFamily="18" charset="0"/>
              </a:rPr>
              <a:t> в </a:t>
            </a:r>
            <a:r>
              <a:rPr b="1" dirty="0" err="1">
                <a:latin typeface="Book Antiqua" pitchFamily="18" charset="0"/>
              </a:rPr>
              <a:t>отдельных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словах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но</a:t>
            </a:r>
            <a:r>
              <a:rPr b="1" dirty="0">
                <a:latin typeface="Book Antiqua" pitchFamily="18" charset="0"/>
              </a:rPr>
              <a:t> и </a:t>
            </a:r>
            <a:r>
              <a:rPr b="1" dirty="0" err="1">
                <a:latin typeface="Book Antiqua" pitchFamily="18" charset="0"/>
              </a:rPr>
              <a:t>во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фразах</a:t>
            </a:r>
            <a:r>
              <a:rPr b="1" dirty="0">
                <a:latin typeface="Book Antiqua" pitchFamily="18" charset="0"/>
              </a:rPr>
              <a:t>. </a:t>
            </a:r>
            <a:r>
              <a:rPr b="1" dirty="0" err="1">
                <a:latin typeface="Book Antiqua" pitchFamily="18" charset="0"/>
              </a:rPr>
              <a:t>Во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фразе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должно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быть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как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можно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больше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слов</a:t>
            </a:r>
            <a:r>
              <a:rPr b="1" dirty="0">
                <a:latin typeface="Book Antiqua" pitchFamily="18" charset="0"/>
              </a:rPr>
              <a:t> с </a:t>
            </a:r>
            <a:r>
              <a:rPr b="1" dirty="0" err="1">
                <a:latin typeface="Book Antiqua" pitchFamily="18" charset="0"/>
              </a:rPr>
              <a:t>нужным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звуком</a:t>
            </a:r>
            <a:r>
              <a:rPr b="1" dirty="0">
                <a:latin typeface="Book Antiqua" pitchFamily="18" charset="0"/>
              </a:rPr>
              <a:t>. </a:t>
            </a:r>
            <a:r>
              <a:rPr b="1" dirty="0" err="1">
                <a:latin typeface="Book Antiqua" pitchFamily="18" charset="0"/>
              </a:rPr>
              <a:t>Лучше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если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фразы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будет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придумывать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сам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ребенок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сначала</a:t>
            </a:r>
            <a:r>
              <a:rPr b="1" dirty="0">
                <a:latin typeface="Book Antiqua" pitchFamily="18" charset="0"/>
              </a:rPr>
              <a:t> с </a:t>
            </a:r>
            <a:r>
              <a:rPr b="1" dirty="0" err="1">
                <a:latin typeface="Book Antiqua" pitchFamily="18" charset="0"/>
              </a:rPr>
              <a:t>вашей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помощью</a:t>
            </a:r>
            <a:r>
              <a:rPr b="1" dirty="0">
                <a:latin typeface="Book Antiqua" pitchFamily="18" charset="0"/>
              </a:rPr>
              <a:t>, а </a:t>
            </a:r>
            <a:r>
              <a:rPr b="1" dirty="0" err="1">
                <a:latin typeface="Book Antiqua" pitchFamily="18" charset="0"/>
              </a:rPr>
              <a:t>затем</a:t>
            </a:r>
            <a:r>
              <a:rPr b="1" dirty="0">
                <a:latin typeface="Book Antiqua" pitchFamily="18" charset="0"/>
              </a:rPr>
              <a:t> и </a:t>
            </a:r>
            <a:r>
              <a:rPr b="1" dirty="0" err="1">
                <a:latin typeface="Book Antiqua" pitchFamily="18" charset="0"/>
              </a:rPr>
              <a:t>без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нее</a:t>
            </a:r>
            <a:r>
              <a:rPr b="1" dirty="0">
                <a:latin typeface="Book Antiqua" pitchFamily="18" charset="0"/>
              </a:rPr>
              <a:t>.  </a:t>
            </a:r>
            <a:r>
              <a:rPr b="1" dirty="0" err="1">
                <a:latin typeface="Book Antiqua" pitchFamily="18" charset="0"/>
              </a:rPr>
              <a:t>Еще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лучше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если</a:t>
            </a:r>
            <a:r>
              <a:rPr b="1" dirty="0">
                <a:latin typeface="Book Antiqua" pitchFamily="18" charset="0"/>
              </a:rPr>
              <a:t> у </a:t>
            </a:r>
            <a:r>
              <a:rPr b="1" dirty="0" err="1">
                <a:latin typeface="Book Antiqua" pitchFamily="18" charset="0"/>
              </a:rPr>
              <a:t>вас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будут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получаться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короткие</a:t>
            </a:r>
            <a:r>
              <a:rPr b="1" dirty="0">
                <a:latin typeface="Book Antiqua" pitchFamily="18" charset="0"/>
              </a:rPr>
              <a:t>, </a:t>
            </a:r>
            <a:r>
              <a:rPr b="1" dirty="0" err="1">
                <a:latin typeface="Book Antiqua" pitchFamily="18" charset="0"/>
              </a:rPr>
              <a:t>забавные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стихи</a:t>
            </a:r>
            <a:r>
              <a:rPr b="1" dirty="0">
                <a:latin typeface="Book Antiqua" pitchFamily="18" charset="0"/>
              </a:rPr>
              <a:t>. </a:t>
            </a:r>
            <a:r>
              <a:rPr b="1" dirty="0" err="1">
                <a:latin typeface="Book Antiqua" pitchFamily="18" charset="0"/>
              </a:rPr>
              <a:t>Они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легко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запоминаются</a:t>
            </a:r>
            <a:r>
              <a:rPr b="1" dirty="0">
                <a:latin typeface="Book Antiqua" pitchFamily="18" charset="0"/>
              </a:rPr>
              <a:t>, и </a:t>
            </a:r>
            <a:r>
              <a:rPr b="1" dirty="0" err="1">
                <a:latin typeface="Book Antiqua" pitchFamily="18" charset="0"/>
              </a:rPr>
              <a:t>ребенок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охотно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рассказывает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их</a:t>
            </a:r>
            <a:r>
              <a:rPr b="1" dirty="0">
                <a:latin typeface="Book Antiqua" pitchFamily="18" charset="0"/>
              </a:rPr>
              <a:t> </a:t>
            </a:r>
            <a:r>
              <a:rPr b="1" dirty="0" err="1">
                <a:latin typeface="Book Antiqua" pitchFamily="18" charset="0"/>
              </a:rPr>
              <a:t>всем</a:t>
            </a:r>
            <a:r>
              <a:rPr b="1" dirty="0">
                <a:latin typeface="Book Antiqua" pitchFamily="18" charset="0"/>
              </a:rPr>
              <a:t> - </a:t>
            </a:r>
            <a:r>
              <a:rPr b="1" dirty="0" err="1">
                <a:latin typeface="Book Antiqua" pitchFamily="18" charset="0"/>
              </a:rPr>
              <a:t>родным</a:t>
            </a:r>
            <a:r>
              <a:rPr b="1" dirty="0">
                <a:latin typeface="Book Antiqua" pitchFamily="18" charset="0"/>
              </a:rPr>
              <a:t> и </a:t>
            </a:r>
            <a:r>
              <a:rPr b="1" dirty="0" err="1">
                <a:latin typeface="Book Antiqua" pitchFamily="18" charset="0"/>
              </a:rPr>
              <a:t>знакомым</a:t>
            </a:r>
            <a:r>
              <a:rPr b="1" dirty="0">
                <a:latin typeface="Book Antiqua" pitchFamily="18" charset="0"/>
              </a:rPr>
              <a:t>. </a:t>
            </a:r>
          </a:p>
          <a:p>
            <a:pPr marL="0" lvl="0" indent="0" algn="just" eaLnBrk="1" hangingPunct="1"/>
            <a:endParaRPr b="1" dirty="0">
              <a:latin typeface="Book Antiqua" pitchFamily="18" charset="0"/>
            </a:endParaRPr>
          </a:p>
          <a:p>
            <a:pPr marL="0" lvl="0" indent="0" algn="just" eaLnBrk="1" hangingPunct="1"/>
            <a:endParaRPr sz="2400" b="1" dirty="0">
              <a:solidFill>
                <a:srgbClr val="C00000"/>
              </a:solidFill>
              <a:latin typeface="Book Antiqua" pitchFamily="18" charset="0"/>
            </a:endParaRPr>
          </a:p>
          <a:p>
            <a:pPr marL="0" lvl="0" indent="0" algn="just" eaLnBrk="1" hangingPunct="1"/>
            <a:endParaRPr sz="2400" b="1" dirty="0">
              <a:solidFill>
                <a:srgbClr val="C00000"/>
              </a:solidFill>
              <a:latin typeface="Book Antiqua" pitchFamily="18" charset="0"/>
            </a:endParaRPr>
          </a:p>
          <a:p>
            <a:pPr marL="0" lvl="0" indent="0" algn="just" eaLnBrk="1" hangingPunct="1"/>
            <a:endParaRPr sz="2400" b="1" dirty="0">
              <a:solidFill>
                <a:srgbClr val="C00000"/>
              </a:solidFill>
              <a:latin typeface="Book Antiqua" pitchFamily="18" charset="0"/>
            </a:endParaRPr>
          </a:p>
          <a:p>
            <a:pPr marL="0" lvl="0" indent="0" algn="just" eaLnBrk="1" hangingPunct="1"/>
            <a:endParaRPr sz="2400" b="1" dirty="0">
              <a:solidFill>
                <a:srgbClr val="C00000"/>
              </a:solidFill>
              <a:latin typeface="Book Antiqua" pitchFamily="18" charset="0"/>
            </a:endParaRPr>
          </a:p>
          <a:p>
            <a:pPr marL="0" lvl="0" indent="0" algn="just" eaLnBrk="1" hangingPunct="1"/>
            <a:endParaRPr sz="2400" b="1" dirty="0">
              <a:solidFill>
                <a:srgbClr val="C00000"/>
              </a:solidFill>
              <a:latin typeface="Book Antiqua" pitchFamily="18" charset="0"/>
            </a:endParaRPr>
          </a:p>
          <a:p>
            <a:pPr marL="0" lvl="0" indent="0" algn="just" eaLnBrk="1" hangingPunct="1"/>
            <a:endParaRPr sz="2400" b="1" dirty="0">
              <a:solidFill>
                <a:srgbClr val="C00000"/>
              </a:solidFill>
              <a:latin typeface="Book Antiqua" pitchFamily="18" charset="0"/>
            </a:endParaRPr>
          </a:p>
          <a:p>
            <a:pPr marL="0" lvl="0" indent="0" algn="just" eaLnBrk="1" hangingPunct="1"/>
            <a:endParaRPr sz="2400" b="1" dirty="0">
              <a:solidFill>
                <a:srgbClr val="C00000"/>
              </a:solidFill>
              <a:latin typeface="Book Antiqua" pitchFamily="18" charset="0"/>
            </a:endParaRPr>
          </a:p>
          <a:p>
            <a:pPr marL="0" lvl="0" indent="0" algn="just" eaLnBrk="1" hangingPunct="1"/>
            <a:r>
              <a:rPr sz="2400" b="1" dirty="0" err="1">
                <a:solidFill>
                  <a:srgbClr val="C00000"/>
                </a:solidFill>
                <a:latin typeface="Book Antiqua" pitchFamily="18" charset="0"/>
              </a:rPr>
              <a:t>Самое</a:t>
            </a:r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Book Antiqua" pitchFamily="18" charset="0"/>
              </a:rPr>
              <a:t>полезное</a:t>
            </a:r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Book Antiqua" pitchFamily="18" charset="0"/>
              </a:rPr>
              <a:t>для</a:t>
            </a:r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Book Antiqua" pitchFamily="18" charset="0"/>
              </a:rPr>
              <a:t>ребенка</a:t>
            </a:r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 - </a:t>
            </a:r>
            <a:r>
              <a:rPr sz="2400" b="1" dirty="0" err="1">
                <a:solidFill>
                  <a:srgbClr val="C00000"/>
                </a:solidFill>
                <a:latin typeface="Book Antiqua" pitchFamily="18" charset="0"/>
              </a:rPr>
              <a:t>ваш</a:t>
            </a:r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Book Antiqua" pitchFamily="18" charset="0"/>
              </a:rPr>
              <a:t>неподдельный</a:t>
            </a:r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Book Antiqua" pitchFamily="18" charset="0"/>
              </a:rPr>
              <a:t>интерес</a:t>
            </a:r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 к </a:t>
            </a:r>
            <a:r>
              <a:rPr sz="2400" b="1" dirty="0" err="1">
                <a:solidFill>
                  <a:srgbClr val="C00000"/>
                </a:solidFill>
                <a:latin typeface="Book Antiqua" pitchFamily="18" charset="0"/>
              </a:rPr>
              <a:t>совместным</a:t>
            </a:r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Book Antiqua" pitchFamily="18" charset="0"/>
              </a:rPr>
              <a:t>занятиям</a:t>
            </a:r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, </a:t>
            </a:r>
            <a:r>
              <a:rPr sz="2400" b="1" dirty="0" err="1">
                <a:solidFill>
                  <a:srgbClr val="C00000"/>
                </a:solidFill>
                <a:latin typeface="Book Antiqua" pitchFamily="18" charset="0"/>
              </a:rPr>
              <a:t>радость</a:t>
            </a:r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Book Antiqua" pitchFamily="18" charset="0"/>
              </a:rPr>
              <a:t>за</a:t>
            </a:r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Book Antiqua" pitchFamily="18" charset="0"/>
              </a:rPr>
              <a:t>его</a:t>
            </a:r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Book Antiqua" pitchFamily="18" charset="0"/>
              </a:rPr>
              <a:t>успехи</a:t>
            </a:r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. </a:t>
            </a:r>
            <a:r>
              <a:rPr sz="2400" b="1" dirty="0" err="1">
                <a:solidFill>
                  <a:srgbClr val="C00000"/>
                </a:solidFill>
                <a:latin typeface="Book Antiqua" pitchFamily="18" charset="0"/>
              </a:rPr>
              <a:t>Пусть</a:t>
            </a:r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Book Antiqua" pitchFamily="18" charset="0"/>
              </a:rPr>
              <a:t>занятия</a:t>
            </a:r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Book Antiqua" pitchFamily="18" charset="0"/>
              </a:rPr>
              <a:t>принесут</a:t>
            </a:r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Book Antiqua" pitchFamily="18" charset="0"/>
              </a:rPr>
              <a:t>малышу</a:t>
            </a:r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Book Antiqua" pitchFamily="18" charset="0"/>
              </a:rPr>
              <a:t>радость</a:t>
            </a:r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 – </a:t>
            </a:r>
            <a:r>
              <a:rPr sz="2400" b="1" dirty="0" err="1">
                <a:solidFill>
                  <a:srgbClr val="C00000"/>
                </a:solidFill>
                <a:latin typeface="Book Antiqua" pitchFamily="18" charset="0"/>
              </a:rPr>
              <a:t>от</a:t>
            </a:r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Book Antiqua" pitchFamily="18" charset="0"/>
              </a:rPr>
              <a:t>этого</a:t>
            </a:r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Book Antiqua" pitchFamily="18" charset="0"/>
              </a:rPr>
              <a:t>во</a:t>
            </a:r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Book Antiqua" pitchFamily="18" charset="0"/>
              </a:rPr>
              <a:t>многом</a:t>
            </a:r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Book Antiqua" pitchFamily="18" charset="0"/>
              </a:rPr>
              <a:t>зависит</a:t>
            </a:r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Book Antiqua" pitchFamily="18" charset="0"/>
              </a:rPr>
              <a:t>результат</a:t>
            </a:r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.</a:t>
            </a:r>
          </a:p>
          <a:p>
            <a:pPr marL="0" lvl="0" indent="0" algn="just" eaLnBrk="1" hangingPunct="1"/>
            <a:r>
              <a:rPr sz="2400" b="1" dirty="0">
                <a:solidFill>
                  <a:srgbClr val="C00000"/>
                </a:solidFill>
                <a:latin typeface="Book Antiqua" pitchFamily="18" charset="0"/>
              </a:rPr>
              <a:t> </a:t>
            </a:r>
          </a:p>
          <a:p>
            <a:pPr marL="0" lvl="0" indent="0" eaLnBrk="1" hangingPunct="1"/>
            <a:endParaRPr dirty="0">
              <a:latin typeface="Calibri" panose="020F0502020204030204" pitchFamily="34" charset="0"/>
            </a:endParaRPr>
          </a:p>
        </p:txBody>
      </p:sp>
      <p:pic>
        <p:nvPicPr>
          <p:cNvPr id="10245" name="Picture 2" descr="http://ds5ishim.ru/sites/default/files/76bcd6e9b1f08307baa8c9756a9bdff4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813" y="3132138"/>
            <a:ext cx="5849937" cy="3240087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2729</TotalTime>
  <Words>869</Words>
  <Application>Microsoft Office PowerPoint</Application>
  <PresentationFormat>Экран (4:3)</PresentationFormat>
  <Paragraphs>67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Admin</cp:lastModifiedBy>
  <cp:revision>8</cp:revision>
  <dcterms:created xsi:type="dcterms:W3CDTF">2021-07-04T16:56:31Z</dcterms:created>
  <dcterms:modified xsi:type="dcterms:W3CDTF">2024-11-12T10:43:15Z</dcterms:modified>
</cp:coreProperties>
</file>